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8"/>
  </p:notesMasterIdLst>
  <p:sldIdLst>
    <p:sldId id="256" r:id="rId2"/>
    <p:sldId id="316" r:id="rId3"/>
    <p:sldId id="336" r:id="rId4"/>
    <p:sldId id="338" r:id="rId5"/>
    <p:sldId id="311" r:id="rId6"/>
    <p:sldId id="341" r:id="rId7"/>
    <p:sldId id="315" r:id="rId8"/>
    <p:sldId id="305" r:id="rId9"/>
    <p:sldId id="340" r:id="rId10"/>
    <p:sldId id="307" r:id="rId11"/>
    <p:sldId id="317" r:id="rId12"/>
    <p:sldId id="318" r:id="rId13"/>
    <p:sldId id="354" r:id="rId14"/>
    <p:sldId id="345" r:id="rId15"/>
    <p:sldId id="346" r:id="rId16"/>
    <p:sldId id="306" r:id="rId17"/>
    <p:sldId id="325" r:id="rId18"/>
    <p:sldId id="327" r:id="rId19"/>
    <p:sldId id="328" r:id="rId20"/>
    <p:sldId id="329" r:id="rId21"/>
    <p:sldId id="330" r:id="rId22"/>
    <p:sldId id="339" r:id="rId23"/>
    <p:sldId id="308" r:id="rId24"/>
    <p:sldId id="332" r:id="rId25"/>
    <p:sldId id="331" r:id="rId26"/>
    <p:sldId id="333" r:id="rId27"/>
    <p:sldId id="350" r:id="rId28"/>
    <p:sldId id="310" r:id="rId29"/>
    <p:sldId id="353" r:id="rId30"/>
    <p:sldId id="342" r:id="rId31"/>
    <p:sldId id="343" r:id="rId32"/>
    <p:sldId id="351" r:id="rId33"/>
    <p:sldId id="349" r:id="rId34"/>
    <p:sldId id="348" r:id="rId35"/>
    <p:sldId id="347" r:id="rId36"/>
    <p:sldId id="344" r:id="rId37"/>
  </p:sldIdLst>
  <p:sldSz cx="9144000" cy="5143500" type="screen16x9"/>
  <p:notesSz cx="6858000" cy="9144000"/>
  <p:embeddedFontLst>
    <p:embeddedFont>
      <p:font typeface="Figtree Black" panose="020B0604020202020204" charset="0"/>
      <p:bold r:id="rId39"/>
      <p:boldItalic r:id="rId40"/>
    </p:embeddedFont>
    <p:embeddedFont>
      <p:font typeface="Hanken Grotesk" panose="020B0604020202020204" charset="0"/>
      <p:regular r:id="rId41"/>
      <p:bold r:id="rId42"/>
      <p:italic r:id="rId43"/>
      <p:boldItalic r:id="rId44"/>
    </p:embeddedFont>
    <p:embeddedFont>
      <p:font typeface="Lato" panose="020F0502020204030203"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E8C7E30-AF99-40AA-9E15-96ACBF9C1693}">
          <p14:sldIdLst>
            <p14:sldId id="256"/>
          </p14:sldIdLst>
        </p14:section>
        <p14:section name="Introduction" id="{94DBF981-98A3-47F8-9005-9BA70A0C74DC}">
          <p14:sldIdLst>
            <p14:sldId id="316"/>
            <p14:sldId id="336"/>
            <p14:sldId id="338"/>
            <p14:sldId id="311"/>
            <p14:sldId id="341"/>
            <p14:sldId id="315"/>
            <p14:sldId id="305"/>
          </p14:sldIdLst>
        </p14:section>
        <p14:section name="Methods" id="{AEF6426A-5FBE-437E-A0A0-B45F2DEF0A20}">
          <p14:sldIdLst>
            <p14:sldId id="340"/>
            <p14:sldId id="307"/>
            <p14:sldId id="317"/>
            <p14:sldId id="318"/>
            <p14:sldId id="354"/>
            <p14:sldId id="345"/>
            <p14:sldId id="346"/>
            <p14:sldId id="306"/>
            <p14:sldId id="325"/>
            <p14:sldId id="327"/>
            <p14:sldId id="328"/>
            <p14:sldId id="329"/>
            <p14:sldId id="330"/>
          </p14:sldIdLst>
        </p14:section>
        <p14:section name="Results" id="{9C05882B-30C4-4DA2-AF52-17E857A23FB3}">
          <p14:sldIdLst>
            <p14:sldId id="339"/>
            <p14:sldId id="308"/>
            <p14:sldId id="332"/>
            <p14:sldId id="331"/>
          </p14:sldIdLst>
        </p14:section>
        <p14:section name="Discussion" id="{9B42D5BE-AF2B-49CB-883C-9150314DBACD}">
          <p14:sldIdLst>
            <p14:sldId id="333"/>
          </p14:sldIdLst>
        </p14:section>
        <p14:section name="Wrap up" id="{F4103A86-3E79-40B5-AB48-744078A6EFAF}">
          <p14:sldIdLst>
            <p14:sldId id="350"/>
            <p14:sldId id="310"/>
          </p14:sldIdLst>
        </p14:section>
        <p14:section name="More material" id="{141923D5-A55A-4CE1-AF08-C528DC94AD99}">
          <p14:sldIdLst>
            <p14:sldId id="353"/>
            <p14:sldId id="342"/>
            <p14:sldId id="343"/>
            <p14:sldId id="351"/>
            <p14:sldId id="349"/>
            <p14:sldId id="348"/>
            <p14:sldId id="347"/>
            <p14:sldId id="344"/>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CCB28D-4F4E-2BDF-E2A6-E293788D8BF0}" name="Kathryn C Fillman" initials="KF" userId="S::fillm056@umn.edu::4daae001-85e8-4d45-b366-44a1f181c20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CFCF7C-2A86-4C29-8F77-1DADDFE4E7AA}">
  <a:tblStyle styleId="{E8CFCF7C-2A86-4C29-8F77-1DADDFE4E7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56" autoAdjust="0"/>
    <p:restoredTop sz="79298" autoAdjust="0"/>
  </p:normalViewPr>
  <p:slideViewPr>
    <p:cSldViewPr snapToGrid="0">
      <p:cViewPr varScale="1">
        <p:scale>
          <a:sx n="116" d="100"/>
          <a:sy n="116" d="100"/>
        </p:scale>
        <p:origin x="36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microsoft.com/office/2018/10/relationships/authors" Target="author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Good morning</a:t>
            </a:r>
          </a:p>
          <a:p>
            <a:pPr marL="171450" lvl="0" indent="-171450" algn="l" rtl="0">
              <a:spcBef>
                <a:spcPts val="0"/>
              </a:spcBef>
              <a:spcAft>
                <a:spcPts val="0"/>
              </a:spcAft>
            </a:pPr>
            <a:r>
              <a:rPr lang="en-US" dirty="0"/>
              <a:t>I am Kathryn Fillman</a:t>
            </a:r>
          </a:p>
          <a:p>
            <a:pPr marL="171450" lvl="0" indent="-171450" algn="l" rtl="0">
              <a:spcBef>
                <a:spcPts val="0"/>
              </a:spcBef>
              <a:spcAft>
                <a:spcPts val="0"/>
              </a:spcAft>
            </a:pPr>
            <a:r>
              <a:rPr lang="en-US" dirty="0"/>
              <a:t>Defense for my master’s capstone defense which focuses on proposing monitoring locations for the entrance of HPAI into the US</a:t>
            </a:r>
          </a:p>
          <a:p>
            <a:pPr marL="171450" lvl="0" indent="-171450" algn="l" rtl="0">
              <a:spcBef>
                <a:spcPts val="0"/>
              </a:spcBef>
              <a:spcAft>
                <a:spcPts val="0"/>
              </a:spcAft>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solidFill>
                  <a:srgbClr val="666666"/>
                </a:solidFill>
                <a:effectLst/>
                <a:latin typeface="Tableau Book"/>
              </a:rPr>
              <a:t>Map showing the spread of </a:t>
            </a:r>
            <a:r>
              <a:rPr lang="en-US" sz="1800" dirty="0" err="1">
                <a:solidFill>
                  <a:srgbClr val="666666"/>
                </a:solidFill>
                <a:effectLst/>
                <a:latin typeface="Tableau Book"/>
              </a:rPr>
              <a:t>hpai</a:t>
            </a:r>
            <a:r>
              <a:rPr lang="en-US" sz="1800" dirty="0">
                <a:solidFill>
                  <a:srgbClr val="666666"/>
                </a:solidFill>
                <a:effectLst/>
                <a:latin typeface="Tableau Book"/>
              </a:rPr>
              <a:t> thorough the untied states, color coded by date of infection</a:t>
            </a:r>
          </a:p>
          <a:p>
            <a:r>
              <a:rPr lang="en-US" sz="1800" dirty="0">
                <a:solidFill>
                  <a:srgbClr val="666666"/>
                </a:solidFill>
                <a:effectLst/>
                <a:latin typeface="Tableau Book"/>
              </a:rPr>
              <a:t>Labels based on what number state they were to be infected</a:t>
            </a:r>
          </a:p>
          <a:p>
            <a:r>
              <a:rPr lang="en-US" sz="1800" dirty="0">
                <a:solidFill>
                  <a:srgbClr val="666666"/>
                </a:solidFill>
                <a:effectLst/>
                <a:latin typeface="Tableau Book"/>
              </a:rPr>
              <a:t>Lighter colors indicate an earlier infection.</a:t>
            </a:r>
          </a:p>
          <a:p>
            <a:r>
              <a:rPr lang="en-US" sz="1800" dirty="0">
                <a:solidFill>
                  <a:srgbClr val="666666"/>
                </a:solidFill>
                <a:effectLst/>
                <a:latin typeface="Tableau Book"/>
              </a:rPr>
              <a:t>Disease first appeared in south Carolina Dec 30 2021</a:t>
            </a:r>
          </a:p>
          <a:p>
            <a:r>
              <a:rPr lang="en-US" sz="1800" dirty="0">
                <a:solidFill>
                  <a:srgbClr val="666666"/>
                </a:solidFill>
                <a:effectLst/>
                <a:latin typeface="Tableau Book"/>
              </a:rPr>
              <a:t>Last state to be infected was West Virginia almost a year later on Dec 16, 2022</a:t>
            </a:r>
          </a:p>
          <a:p>
            <a:r>
              <a:rPr lang="en-US" sz="1800" dirty="0">
                <a:solidFill>
                  <a:srgbClr val="666666"/>
                </a:solidFill>
                <a:effectLst/>
                <a:latin typeface="Tableau Book"/>
              </a:rPr>
              <a:t>Hawaii is not included as the data did not include any entries in Hawaii. (only 49 states)</a:t>
            </a:r>
          </a:p>
          <a:p>
            <a:r>
              <a:rPr lang="en-US" sz="1800" dirty="0">
                <a:solidFill>
                  <a:srgbClr val="666666"/>
                </a:solidFill>
                <a:effectLst/>
                <a:latin typeface="Tableau Book"/>
              </a:rPr>
              <a:t>Entered in SC and spread west</a:t>
            </a:r>
            <a:endParaRPr lang="en-US" dirty="0"/>
          </a:p>
        </p:txBody>
      </p:sp>
    </p:spTree>
    <p:extLst>
      <p:ext uri="{BB962C8B-B14F-4D97-AF65-F5344CB8AC3E}">
        <p14:creationId xmlns:p14="http://schemas.microsoft.com/office/powerpoint/2010/main" val="2114214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find monitoring locations, I created a function that searched for outbreaks prior to those with the US given my criteria</a:t>
            </a:r>
          </a:p>
          <a:p>
            <a:pPr lvl="1"/>
            <a:r>
              <a:rPr lang="en-US" dirty="0"/>
              <a:t>First had to join outbreak and banding data using the shapefile</a:t>
            </a:r>
          </a:p>
          <a:p>
            <a:pPr marL="1371600" marR="0" lvl="2"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Had to use shapefile </a:t>
            </a:r>
            <a:r>
              <a:rPr lang="en-US" dirty="0" err="1"/>
              <a:t>bc</a:t>
            </a:r>
            <a:r>
              <a:rPr lang="en-US" dirty="0"/>
              <a:t> world outbreak data used three letter ISO (ISO 3166-1 alpha-3) codes and the banding file used FIPS codes, which only use 2 letters</a:t>
            </a:r>
          </a:p>
          <a:p>
            <a:pPr lvl="1"/>
            <a:r>
              <a:rPr lang="en-US" dirty="0"/>
              <a:t>Then was able to filter outbreak events</a:t>
            </a:r>
          </a:p>
          <a:p>
            <a:pPr lvl="2"/>
            <a:r>
              <a:rPr lang="en-US" dirty="0"/>
              <a:t>3 days prior to state outbreak </a:t>
            </a:r>
            <a:r>
              <a:rPr lang="en-US" dirty="0" err="1"/>
              <a:t>bc</a:t>
            </a:r>
            <a:r>
              <a:rPr lang="en-US" dirty="0"/>
              <a:t> that is when symptoms begin to appear</a:t>
            </a:r>
          </a:p>
          <a:p>
            <a:pPr lvl="2"/>
            <a:r>
              <a:rPr lang="en-US" dirty="0"/>
              <a:t>No more than 31 days to ensure the outbreaks are related and the scope of the search is not too large</a:t>
            </a:r>
          </a:p>
          <a:p>
            <a:pPr lvl="2"/>
            <a:r>
              <a:rPr lang="en-US" dirty="0"/>
              <a:t>Connections are to country or province/state</a:t>
            </a:r>
          </a:p>
        </p:txBody>
      </p:sp>
    </p:spTree>
    <p:extLst>
      <p:ext uri="{BB962C8B-B14F-4D97-AF65-F5344CB8AC3E}">
        <p14:creationId xmlns:p14="http://schemas.microsoft.com/office/powerpoint/2010/main" val="186647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All locations in the world outbreak data</a:t>
            </a:r>
          </a:p>
          <a:p>
            <a:r>
              <a:rPr lang="en-US" dirty="0"/>
              <a:t>Shown to visualize the availability of data, which is not uniform throughout the world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774284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All candidate source locations</a:t>
            </a:r>
          </a:p>
          <a:p>
            <a:r>
              <a:rPr lang="en-US" dirty="0"/>
              <a:t>2048 unique potential source events</a:t>
            </a:r>
          </a:p>
        </p:txBody>
      </p:sp>
    </p:spTree>
    <p:extLst>
      <p:ext uri="{BB962C8B-B14F-4D97-AF65-F5344CB8AC3E}">
        <p14:creationId xmlns:p14="http://schemas.microsoft.com/office/powerpoint/2010/main" val="2411614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Candidate source locations minus us </a:t>
            </a:r>
            <a:r>
              <a:rPr lang="en-US" dirty="0" err="1"/>
              <a:t>bc</a:t>
            </a:r>
            <a:r>
              <a:rPr lang="en-US" dirty="0"/>
              <a:t> we are looking for exterior locations for monitoring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16 countries (excluding the US)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1243 potential source events excluding those originating in the US</a:t>
            </a:r>
          </a:p>
          <a:p>
            <a:r>
              <a:rPr lang="en-US" dirty="0"/>
              <a:t>France: 350</a:t>
            </a:r>
          </a:p>
          <a:p>
            <a:r>
              <a:rPr lang="en-US" dirty="0"/>
              <a:t>Canada: 258</a:t>
            </a:r>
          </a:p>
          <a:p>
            <a:r>
              <a:rPr lang="en-US" dirty="0"/>
              <a:t>Netherlands: 184</a:t>
            </a:r>
          </a:p>
          <a:p>
            <a:r>
              <a:rPr lang="en-US" dirty="0"/>
              <a:t>United Kingdom:153</a:t>
            </a:r>
          </a:p>
          <a:p>
            <a:r>
              <a:rPr lang="en-US" dirty="0"/>
              <a:t>Japan: 101</a:t>
            </a:r>
          </a:p>
          <a:p>
            <a:r>
              <a:rPr lang="en-US" dirty="0"/>
              <a:t>Korea (Rep. of): 19</a:t>
            </a:r>
          </a:p>
          <a:p>
            <a:r>
              <a:rPr lang="en-US" dirty="0"/>
              <a:t>Portugal: 19</a:t>
            </a:r>
          </a:p>
          <a:p>
            <a:r>
              <a:rPr lang="en-US" dirty="0"/>
              <a:t>Norway:15</a:t>
            </a:r>
          </a:p>
          <a:p>
            <a:r>
              <a:rPr lang="en-US" dirty="0"/>
              <a:t>Russia: 15</a:t>
            </a:r>
          </a:p>
          <a:p>
            <a:r>
              <a:rPr lang="en-US" dirty="0"/>
              <a:t>Ireland: 5</a:t>
            </a:r>
          </a:p>
          <a:p>
            <a:r>
              <a:rPr lang="en-US" dirty="0"/>
              <a:t>Faeroe Islands: 1</a:t>
            </a:r>
          </a:p>
          <a:p>
            <a:r>
              <a:rPr lang="en-US" dirty="0"/>
              <a:t>Greenland: 1</a:t>
            </a:r>
          </a:p>
        </p:txBody>
      </p:sp>
    </p:spTree>
    <p:extLst>
      <p:ext uri="{BB962C8B-B14F-4D97-AF65-F5344CB8AC3E}">
        <p14:creationId xmlns:p14="http://schemas.microsoft.com/office/powerpoint/2010/main" val="1173761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Decided to use prototype-based clustering </a:t>
            </a:r>
            <a:r>
              <a:rPr lang="en-US" dirty="0" err="1"/>
              <a:t>bc</a:t>
            </a:r>
            <a:r>
              <a:rPr lang="en-US" dirty="0"/>
              <a:t> it was easy to identify number of monitoring locations and get baseline of meaningfully ‘central’ points.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Run a DBSCAN (graph-based) to </a:t>
            </a:r>
            <a:r>
              <a:rPr lang="en-US" dirty="0" err="1"/>
              <a:t>idenfify</a:t>
            </a:r>
            <a:r>
              <a:rPr lang="en-US" dirty="0"/>
              <a:t> outlier points + visualize clusters that way, but due to lack of ability to handle different cluster densities it didn’t produce meaningful results</a:t>
            </a:r>
          </a:p>
          <a:p>
            <a:pPr lvl="1"/>
            <a:r>
              <a:rPr lang="en-US" dirty="0"/>
              <a:t>Chosen over density based &amp; graph based clustering </a:t>
            </a:r>
            <a:r>
              <a:rPr lang="en-US" dirty="0" err="1"/>
              <a:t>bc</a:t>
            </a:r>
            <a:r>
              <a:rPr lang="en-US" dirty="0"/>
              <a:t> it gives centroids. Also can handle differing cluster densities and can find not well separated clusters (versus graphing methods)</a:t>
            </a:r>
          </a:p>
        </p:txBody>
      </p:sp>
    </p:spTree>
    <p:extLst>
      <p:ext uri="{BB962C8B-B14F-4D97-AF65-F5344CB8AC3E}">
        <p14:creationId xmlns:p14="http://schemas.microsoft.com/office/powerpoint/2010/main" val="3366442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European/Asian centroids</a:t>
            </a:r>
          </a:p>
        </p:txBody>
      </p:sp>
    </p:spTree>
    <p:extLst>
      <p:ext uri="{BB962C8B-B14F-4D97-AF65-F5344CB8AC3E}">
        <p14:creationId xmlns:p14="http://schemas.microsoft.com/office/powerpoint/2010/main" val="2061128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Japan centroid</a:t>
            </a:r>
          </a:p>
        </p:txBody>
      </p:sp>
    </p:spTree>
    <p:extLst>
      <p:ext uri="{BB962C8B-B14F-4D97-AF65-F5344CB8AC3E}">
        <p14:creationId xmlns:p14="http://schemas.microsoft.com/office/powerpoint/2010/main" val="3855511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Americas centroids</a:t>
            </a:r>
          </a:p>
        </p:txBody>
      </p:sp>
    </p:spTree>
    <p:extLst>
      <p:ext uri="{BB962C8B-B14F-4D97-AF65-F5344CB8AC3E}">
        <p14:creationId xmlns:p14="http://schemas.microsoft.com/office/powerpoint/2010/main" val="955016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Ressigned</a:t>
            </a:r>
            <a:r>
              <a:rPr lang="en-US" dirty="0"/>
              <a:t> to closest country &amp; closest location with relatively high numbers of outbreaks</a:t>
            </a:r>
          </a:p>
          <a:p>
            <a:r>
              <a:rPr lang="en-US" dirty="0"/>
              <a:t>Proposed monitoring locations: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Kuji</a:t>
            </a:r>
            <a:r>
              <a:rPr lang="en-US" dirty="0"/>
              <a:t>, Iwate, Japan</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Izobil'nenskiy</a:t>
            </a:r>
            <a:r>
              <a:rPr lang="en-US" dirty="0"/>
              <a:t> rayon, Stavropol', Russia</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Aberdeenshire, Scotland, UK</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Maine-et-Loire, Pays de la Loire, France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Umán</a:t>
            </a:r>
            <a:r>
              <a:rPr lang="en-US" dirty="0"/>
              <a:t>, Yucatán, Mexico</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Halifax, Nova Scotia, Canada</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York, Ontario, Canada</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Division No. 2, Manitoba, Canada</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Division No. 11, Alberta, Canada</a:t>
            </a:r>
          </a:p>
        </p:txBody>
      </p:sp>
    </p:spTree>
    <p:extLst>
      <p:ext uri="{BB962C8B-B14F-4D97-AF65-F5344CB8AC3E}">
        <p14:creationId xmlns:p14="http://schemas.microsoft.com/office/powerpoint/2010/main" val="1073203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Influenza A Info</a:t>
            </a:r>
          </a:p>
          <a:p>
            <a:pPr lvl="1"/>
            <a:r>
              <a:rPr lang="en-US" b="1" dirty="0"/>
              <a:t>Part of the Orthomyxoviridae virus family</a:t>
            </a:r>
          </a:p>
          <a:p>
            <a:pPr lvl="1"/>
            <a:r>
              <a:rPr lang="en-US" b="1" dirty="0"/>
              <a:t>classified by the serological subtypes of the primary viral surface proteins, the hemagglutinin (HA) and neuraminidase (NA). There are 16 and 9 subtypes respectively.</a:t>
            </a:r>
          </a:p>
          <a:p>
            <a:pPr lvl="1"/>
            <a:r>
              <a:rPr lang="en-US" dirty="0"/>
              <a:t>Negative sense RNA virus (codes for RNA-dependent RNA polymerase, causing many point mutations)</a:t>
            </a:r>
          </a:p>
          <a:p>
            <a:pPr lvl="2"/>
            <a:r>
              <a:rPr lang="en-US" dirty="0"/>
              <a:t>The build up of mutations (creating a new subtype) is known as antigenic drift</a:t>
            </a:r>
          </a:p>
          <a:p>
            <a:pPr lvl="1"/>
            <a:r>
              <a:rPr lang="en-US" dirty="0"/>
              <a:t>Enveloped (by HA and NA)</a:t>
            </a:r>
          </a:p>
          <a:p>
            <a:pPr lvl="1"/>
            <a:r>
              <a:rPr lang="en-US" dirty="0"/>
              <a:t>Segmented genome (8 strands of negative RNA)</a:t>
            </a:r>
          </a:p>
          <a:p>
            <a:pPr lvl="2"/>
            <a:r>
              <a:rPr lang="en-US" dirty="0"/>
              <a:t>Co-infections that cause reassortment is known as antigenic shift</a:t>
            </a:r>
          </a:p>
          <a:p>
            <a:pPr lvl="1"/>
            <a:r>
              <a:rPr lang="en-US" b="0" dirty="0"/>
              <a:t>Non-neutralizing antibodies (bind to pathogen but do not affect infectivity)</a:t>
            </a:r>
          </a:p>
          <a:p>
            <a:pPr lvl="1"/>
            <a:r>
              <a:rPr lang="en-US" dirty="0"/>
              <a:t>Infection Mechanisms</a:t>
            </a:r>
          </a:p>
          <a:p>
            <a:pPr lvl="2"/>
            <a:r>
              <a:rPr lang="en-US" dirty="0"/>
              <a:t>HA binds to sialic acid on epithelial cells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t>Due to the fact that avian influenza is most commonly a call for concern in the farming industry, it is important to note that LPAI is endemic in waterfowl populations, but not in terrestrial populations</a:t>
            </a:r>
          </a:p>
          <a:p>
            <a:r>
              <a:rPr lang="en-US" b="1" dirty="0"/>
              <a:t>Most recent outbreak is from the 2.3.4.4b clade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Previously referred to as </a:t>
            </a:r>
            <a:r>
              <a:rPr lang="en-US" dirty="0" err="1"/>
              <a:t>Eurasiasn</a:t>
            </a:r>
            <a:r>
              <a:rPr lang="en-US" dirty="0"/>
              <a:t> strain</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Recombined with north American strain soon after entering NA</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was the second time H5 entered the US, the first being 2014 when it entered via the bearing straight and joined the pacific flyway.</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1" dirty="0"/>
          </a:p>
          <a:p>
            <a:pPr lvl="1"/>
            <a:endParaRPr lang="en-US" b="0" dirty="0"/>
          </a:p>
        </p:txBody>
      </p:sp>
    </p:spTree>
    <p:extLst>
      <p:ext uri="{BB962C8B-B14F-4D97-AF65-F5344CB8AC3E}">
        <p14:creationId xmlns:p14="http://schemas.microsoft.com/office/powerpoint/2010/main" val="3797710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Proposed monitoring locations: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Kuji</a:t>
            </a:r>
            <a:r>
              <a:rPr lang="en-US" dirty="0"/>
              <a:t>, Iwate, Japan</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Izobil'nenskiy</a:t>
            </a:r>
            <a:r>
              <a:rPr lang="en-US" dirty="0"/>
              <a:t> rayon, Stavropol', Russia</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Aberdeenshire, Scotland, UK</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Maine-et-Loire, Pays de la Loire, France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Umán</a:t>
            </a:r>
            <a:r>
              <a:rPr lang="en-US" dirty="0"/>
              <a:t>, Yucatán, Mexico</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Halifax, Nova Scotia, Canada</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York, Ontario, Canada</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Division No. 2, Manitoba, Canada</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Division No. 11, Alberta, Canada</a:t>
            </a:r>
          </a:p>
        </p:txBody>
      </p:sp>
    </p:spTree>
    <p:extLst>
      <p:ext uri="{BB962C8B-B14F-4D97-AF65-F5344CB8AC3E}">
        <p14:creationId xmlns:p14="http://schemas.microsoft.com/office/powerpoint/2010/main" val="2561842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7927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 Hawaii = not the most accurate picture of spread</a:t>
            </a:r>
          </a:p>
          <a:p>
            <a:r>
              <a:rPr lang="en-US" dirty="0"/>
              <a:t>France only has connections to 2 states. So although it is abundant as a potential source it is not as meaningful as a monitoring location.</a:t>
            </a:r>
          </a:p>
        </p:txBody>
      </p:sp>
    </p:spTree>
    <p:extLst>
      <p:ext uri="{BB962C8B-B14F-4D97-AF65-F5344CB8AC3E}">
        <p14:creationId xmlns:p14="http://schemas.microsoft.com/office/powerpoint/2010/main" val="3416576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Map of number of monitoring locations per state. Lighter colors indicate less monitoring. </a:t>
            </a:r>
          </a:p>
          <a:p>
            <a:r>
              <a:rPr lang="en-US" dirty="0"/>
              <a:t>Least covered states (with only 2 monitoring locations): Arizona, Hawaii, New Hampshire, Rhode Island</a:t>
            </a:r>
          </a:p>
          <a:p>
            <a:r>
              <a:rPr lang="en-US" dirty="0"/>
              <a:t>Most covered states (7 monitoring locations): Delaware and Alaska</a:t>
            </a:r>
          </a:p>
        </p:txBody>
      </p:sp>
    </p:spTree>
    <p:extLst>
      <p:ext uri="{BB962C8B-B14F-4D97-AF65-F5344CB8AC3E}">
        <p14:creationId xmlns:p14="http://schemas.microsoft.com/office/powerpoint/2010/main" val="3240655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Aberdeenshire, Scotland, UK: 6</a:t>
            </a:r>
          </a:p>
          <a:p>
            <a:r>
              <a:rPr lang="en-US" dirty="0" err="1"/>
              <a:t>Kuji</a:t>
            </a:r>
            <a:r>
              <a:rPr lang="en-US" dirty="0"/>
              <a:t>, Iwate, Japan: 7</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Umán</a:t>
            </a:r>
            <a:r>
              <a:rPr lang="en-US" dirty="0"/>
              <a:t>, Yucatán, Mexico: 13</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Izobil'nenskiy</a:t>
            </a:r>
            <a:r>
              <a:rPr lang="en-US" dirty="0"/>
              <a:t> rayon, Stavropol', Russia: 18</a:t>
            </a:r>
          </a:p>
          <a:p>
            <a:r>
              <a:rPr lang="en-US" dirty="0"/>
              <a:t>Maine-et-Loire, Pays de la Loire, France: 2</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Division No. 11, Alberta, Canada: 43</a:t>
            </a:r>
          </a:p>
          <a:p>
            <a:r>
              <a:rPr lang="en-US" dirty="0"/>
              <a:t>Division No. 2, Manitoba, Canada : 46</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Halifax, Nova Scotia, Canada: 24</a:t>
            </a:r>
          </a:p>
          <a:p>
            <a:r>
              <a:rPr lang="en-US" dirty="0"/>
              <a:t>York, Ontario, Canada: 46</a:t>
            </a:r>
          </a:p>
          <a:p>
            <a:endParaRPr lang="en-US" dirty="0"/>
          </a:p>
        </p:txBody>
      </p:sp>
    </p:spTree>
    <p:extLst>
      <p:ext uri="{BB962C8B-B14F-4D97-AF65-F5344CB8AC3E}">
        <p14:creationId xmlns:p14="http://schemas.microsoft.com/office/powerpoint/2010/main" val="3467583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rPr>
              <a:t>Both preventative and emergency vaccinations are viable options for farmers (</a:t>
            </a:r>
            <a:r>
              <a:rPr lang="ar-SA" sz="1800" dirty="0">
                <a:effectLst/>
                <a:latin typeface="Calibri" panose="020F0502020204030204" pitchFamily="34" charset="0"/>
                <a:ea typeface="Calibri" panose="020F0502020204030204" pitchFamily="34" charset="0"/>
              </a:rPr>
              <a:t>‎</a:t>
            </a:r>
            <a:r>
              <a:rPr lang="en-US" sz="1800" dirty="0">
                <a:effectLst/>
                <a:latin typeface="Calibri" panose="020F0502020204030204" pitchFamily="34" charset="0"/>
                <a:ea typeface="Calibri" panose="020F0502020204030204" pitchFamily="34" charset="0"/>
              </a:rPr>
              <a:t>20). </a:t>
            </a:r>
          </a:p>
          <a:p>
            <a:r>
              <a:rPr lang="en-US" sz="1800" dirty="0">
                <a:effectLst/>
                <a:latin typeface="Calibri" panose="020F0502020204030204" pitchFamily="34" charset="0"/>
                <a:ea typeface="Calibri" panose="020F0502020204030204" pitchFamily="34" charset="0"/>
              </a:rPr>
              <a:t>Preventative biosecurity measures at farm and shed entrances, such as disinfection booths and boot changes, have also shown to significantly decrease in HAPI infection (</a:t>
            </a:r>
            <a:r>
              <a:rPr lang="ar-SA" sz="1800" dirty="0">
                <a:effectLst/>
                <a:latin typeface="Calibri" panose="020F0502020204030204" pitchFamily="34" charset="0"/>
                <a:ea typeface="Calibri" panose="020F0502020204030204" pitchFamily="34" charset="0"/>
              </a:rPr>
              <a:t>‎</a:t>
            </a:r>
            <a:r>
              <a:rPr lang="en-US" sz="1800" dirty="0">
                <a:effectLst/>
                <a:latin typeface="Calibri" panose="020F0502020204030204" pitchFamily="34" charset="0"/>
                <a:ea typeface="Calibri" panose="020F0502020204030204" pitchFamily="34" charset="0"/>
              </a:rPr>
              <a:t>21). </a:t>
            </a:r>
            <a:endParaRPr lang="en-US" dirty="0"/>
          </a:p>
        </p:txBody>
      </p:sp>
    </p:spTree>
    <p:extLst>
      <p:ext uri="{BB962C8B-B14F-4D97-AF65-F5344CB8AC3E}">
        <p14:creationId xmlns:p14="http://schemas.microsoft.com/office/powerpoint/2010/main" val="2820237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1456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were some files that contained typos and missing values that completely threw off the data when included. This was often an incorrect location code or a missing date value. In large datasets it is hard to hand-process for typos so I’m glad I caught them.</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Use tools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Rewrote most of paper results day before it was due because I was not using shapefile to join documents.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Chose to do weighted k means in python </a:t>
            </a:r>
            <a:r>
              <a:rPr lang="en-US" dirty="0" err="1"/>
              <a:t>bc</a:t>
            </a:r>
            <a:r>
              <a:rPr lang="en-US" dirty="0"/>
              <a:t> R doesn’t have a way to do so</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an earlier iteration of the findings only had 6 potential source countries and a far longer period for potential sources- this seemed too low &amp; I found an error in my code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Could not get shapefile open for my life in R (could in python) but found it randomly while figuring out a graphing thing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As I was trying to figure out how I wanted to represent this data I tried a lot of different things, including color coded maps of </a:t>
            </a:r>
            <a:r>
              <a:rPr lang="en-US" dirty="0" err="1"/>
              <a:t>varius</a:t>
            </a:r>
            <a:r>
              <a:rPr lang="en-US" dirty="0"/>
              <a:t> makings, Dendrograms (hierarchical clustering trees) of various shapes and sizes, </a:t>
            </a:r>
          </a:p>
          <a:p>
            <a:endParaRPr lang="en-US" dirty="0"/>
          </a:p>
          <a:p>
            <a:endParaRPr lang="en-US" dirty="0"/>
          </a:p>
        </p:txBody>
      </p:sp>
    </p:spTree>
    <p:extLst>
      <p:ext uri="{BB962C8B-B14F-4D97-AF65-F5344CB8AC3E}">
        <p14:creationId xmlns:p14="http://schemas.microsoft.com/office/powerpoint/2010/main" val="2537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763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https://e-publications.nefco.org/psi-ambi-2020/#35276 </a:t>
            </a:r>
          </a:p>
          <a:p>
            <a:r>
              <a:rPr lang="en-US" b="1" dirty="0"/>
              <a:t>Flyways are flight paths used by a large number of birds while migrating</a:t>
            </a:r>
          </a:p>
          <a:p>
            <a:pPr lvl="1"/>
            <a:r>
              <a:rPr lang="en-US" b="0" i="0" dirty="0">
                <a:solidFill>
                  <a:srgbClr val="473E36"/>
                </a:solidFill>
                <a:effectLst/>
                <a:highlight>
                  <a:srgbClr val="FFFFFF"/>
                </a:highlight>
                <a:latin typeface="HK Grotesk"/>
              </a:rPr>
              <a:t>describe broad, generalized pathways that are not defined routes and not used by all migrating birds</a:t>
            </a:r>
            <a:endParaRPr lang="en-US" b="0" dirty="0"/>
          </a:p>
        </p:txBody>
      </p:sp>
    </p:spTree>
    <p:extLst>
      <p:ext uri="{BB962C8B-B14F-4D97-AF65-F5344CB8AC3E}">
        <p14:creationId xmlns:p14="http://schemas.microsoft.com/office/powerpoint/2010/main" val="4233482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https://abcbirds.org/blog/north-american-bird-flyways/</a:t>
            </a:r>
          </a:p>
          <a:p>
            <a:r>
              <a:rPr lang="en-US" dirty="0"/>
              <a:t>Kinda split up my time zones (sort but not rly)</a:t>
            </a:r>
          </a:p>
        </p:txBody>
      </p:sp>
    </p:spTree>
    <p:extLst>
      <p:ext uri="{BB962C8B-B14F-4D97-AF65-F5344CB8AC3E}">
        <p14:creationId xmlns:p14="http://schemas.microsoft.com/office/powerpoint/2010/main" val="3461229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gallinaceous- relating to birds of an order (Galliformes) which includes domestic poultry and game birds aka turkeys and chickens</a:t>
            </a:r>
          </a:p>
          <a:p>
            <a:r>
              <a:rPr lang="en-US" dirty="0"/>
              <a:t>No </a:t>
            </a:r>
            <a:r>
              <a:rPr lang="en-US" dirty="0" err="1"/>
              <a:t>pathogomonic</a:t>
            </a:r>
            <a:r>
              <a:rPr lang="en-US" dirty="0"/>
              <a:t> distinction between </a:t>
            </a:r>
            <a:r>
              <a:rPr lang="en-US" dirty="0" err="1"/>
              <a:t>hpai</a:t>
            </a:r>
            <a:r>
              <a:rPr lang="en-US" dirty="0"/>
              <a:t> and </a:t>
            </a:r>
            <a:r>
              <a:rPr lang="en-US" dirty="0" err="1"/>
              <a:t>lpai</a:t>
            </a:r>
            <a:r>
              <a:rPr lang="en-US" dirty="0"/>
              <a:t>, so a lab test is required to confirm</a:t>
            </a:r>
          </a:p>
          <a:p>
            <a:r>
              <a:rPr lang="en-US" b="1" i="0" dirty="0"/>
              <a:t>most HPAI strains will cause 100% mortality within 36-48 hours (about 2 days) of infection.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Neurological distress is more common in turkeys than chickens.</a:t>
            </a:r>
          </a:p>
          <a:p>
            <a:endParaRPr lang="en-US" b="0" i="0" dirty="0"/>
          </a:p>
        </p:txBody>
      </p:sp>
    </p:spTree>
    <p:extLst>
      <p:ext uri="{BB962C8B-B14F-4D97-AF65-F5344CB8AC3E}">
        <p14:creationId xmlns:p14="http://schemas.microsoft.com/office/powerpoint/2010/main" val="2666643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Tool that is useful in the tracking and monitoring of HPAI outbreaks and spread is </a:t>
            </a:r>
            <a:r>
              <a:rPr lang="en-US" dirty="0" err="1"/>
              <a:t>DashFluBoard</a:t>
            </a:r>
            <a:r>
              <a:rPr lang="en-US" dirty="0"/>
              <a:t> designed by </a:t>
            </a:r>
            <a:r>
              <a:rPr lang="en-US" b="0" i="0" dirty="0">
                <a:solidFill>
                  <a:srgbClr val="222222"/>
                </a:solidFill>
                <a:effectLst/>
                <a:highlight>
                  <a:srgbClr val="FFFFFF"/>
                </a:highlight>
                <a:latin typeface="Arial" panose="020B0604020202020204" pitchFamily="34" charset="0"/>
              </a:rPr>
              <a:t>Seunghyun Lim</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DashFluBoard</a:t>
            </a:r>
            <a:r>
              <a:rPr lang="en-US" dirty="0"/>
              <a:t> combines data on a number of factors associated with increase in risk for HPAI and displays them on interactive maps.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3 tabs show outbreak records, worldwide temperatures, and </a:t>
            </a:r>
            <a:r>
              <a:rPr lang="en-US" dirty="0" err="1"/>
              <a:t>wildbird</a:t>
            </a:r>
            <a:r>
              <a:rPr lang="en-US" dirty="0"/>
              <a:t> movements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 oversaw the creation of the webpage. </a:t>
            </a:r>
          </a:p>
          <a:p>
            <a:pPr lvl="1"/>
            <a:endParaRPr lang="en-US" b="0" i="0" dirty="0">
              <a:solidFill>
                <a:srgbClr val="222222"/>
              </a:solidFill>
              <a:effectLst/>
              <a:highlight>
                <a:srgbClr val="FFFFFF"/>
              </a:highlight>
              <a:latin typeface="Arial" panose="020B0604020202020204" pitchFamily="34" charset="0"/>
            </a:endParaRPr>
          </a:p>
          <a:p>
            <a:endParaRPr lang="en-US" dirty="0"/>
          </a:p>
        </p:txBody>
      </p:sp>
    </p:spTree>
    <p:extLst>
      <p:ext uri="{BB962C8B-B14F-4D97-AF65-F5344CB8AC3E}">
        <p14:creationId xmlns:p14="http://schemas.microsoft.com/office/powerpoint/2010/main" val="3865648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Antarctica was previously the only major geographical region where HPAI was not detected</a:t>
            </a:r>
          </a:p>
          <a:p>
            <a:r>
              <a:rPr lang="en-US" dirty="0"/>
              <a:t>Highest mammals likely primarily due to land mass</a:t>
            </a:r>
          </a:p>
          <a:p>
            <a:r>
              <a:rPr lang="en-US" b="1" dirty="0"/>
              <a:t>Second case of human HPAI in Michigan (related tot his outbreak). 9 states with outbreaks in cows</a:t>
            </a:r>
          </a:p>
        </p:txBody>
      </p:sp>
    </p:spTree>
    <p:extLst>
      <p:ext uri="{BB962C8B-B14F-4D97-AF65-F5344CB8AC3E}">
        <p14:creationId xmlns:p14="http://schemas.microsoft.com/office/powerpoint/2010/main" val="4153916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0520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Outbreak data from </a:t>
            </a:r>
            <a:r>
              <a:rPr lang="en-US" b="0" i="0" dirty="0">
                <a:solidFill>
                  <a:srgbClr val="222222"/>
                </a:solidFill>
                <a:effectLst/>
                <a:highlight>
                  <a:srgbClr val="FFFFFF"/>
                </a:highlight>
                <a:latin typeface="Helvetica Neue"/>
              </a:rPr>
              <a:t>WOAH</a:t>
            </a:r>
          </a:p>
          <a:p>
            <a:pPr lvl="1"/>
            <a:r>
              <a:rPr lang="en-US" b="0" i="0" dirty="0">
                <a:solidFill>
                  <a:srgbClr val="222222"/>
                </a:solidFill>
                <a:effectLst/>
                <a:highlight>
                  <a:srgbClr val="FFFFFF"/>
                </a:highlight>
                <a:latin typeface="Helvetica Neue"/>
              </a:rPr>
              <a:t>Intergovernmental organization founded in 1924 with the primary objective of controlling and preventing the spread of epizootic diseases</a:t>
            </a:r>
          </a:p>
          <a:p>
            <a:pPr lvl="1"/>
            <a:r>
              <a:rPr lang="en-US" b="0" i="0" dirty="0">
                <a:solidFill>
                  <a:srgbClr val="222222"/>
                </a:solidFill>
                <a:effectLst/>
                <a:highlight>
                  <a:srgbClr val="FFFFFF"/>
                </a:highlight>
                <a:latin typeface="Helvetica Neue"/>
              </a:rPr>
              <a:t>They track a number if disease including </a:t>
            </a:r>
            <a:r>
              <a:rPr lang="en-US" b="0" i="0" dirty="0" err="1">
                <a:solidFill>
                  <a:srgbClr val="222222"/>
                </a:solidFill>
                <a:effectLst/>
                <a:highlight>
                  <a:srgbClr val="FFFFFF"/>
                </a:highlight>
                <a:latin typeface="Helvetica Neue"/>
              </a:rPr>
              <a:t>hpai</a:t>
            </a:r>
            <a:endParaRPr lang="en-US" b="0" i="0" dirty="0">
              <a:solidFill>
                <a:srgbClr val="222222"/>
              </a:solidFill>
              <a:effectLst/>
              <a:highlight>
                <a:srgbClr val="FFFFFF"/>
              </a:highlight>
              <a:latin typeface="Helvetica Neue"/>
            </a:endParaRPr>
          </a:p>
          <a:p>
            <a:r>
              <a:rPr lang="en-US" b="0" i="0" dirty="0">
                <a:solidFill>
                  <a:srgbClr val="222222"/>
                </a:solidFill>
                <a:effectLst/>
                <a:highlight>
                  <a:srgbClr val="FFFFFF"/>
                </a:highlight>
                <a:latin typeface="Helvetica Neue"/>
              </a:rPr>
              <a:t>Shapefile from </a:t>
            </a:r>
            <a:r>
              <a:rPr lang="en-US" b="0" i="0" dirty="0" err="1">
                <a:solidFill>
                  <a:srgbClr val="222222"/>
                </a:solidFill>
                <a:effectLst/>
                <a:highlight>
                  <a:srgbClr val="FFFFFF"/>
                </a:highlight>
                <a:latin typeface="Helvetica Neue"/>
              </a:rPr>
              <a:t>dashfluboard</a:t>
            </a:r>
            <a:endParaRPr lang="en-US" b="0" i="0" dirty="0">
              <a:solidFill>
                <a:srgbClr val="222222"/>
              </a:solidFill>
              <a:effectLst/>
              <a:highlight>
                <a:srgbClr val="FFFFFF"/>
              </a:highlight>
              <a:latin typeface="Helvetica Neue"/>
            </a:endParaRPr>
          </a:p>
          <a:p>
            <a:pPr lvl="1"/>
            <a:r>
              <a:rPr lang="en-US" b="0" i="0" dirty="0">
                <a:solidFill>
                  <a:srgbClr val="222222"/>
                </a:solidFill>
                <a:effectLst/>
                <a:highlight>
                  <a:srgbClr val="FFFFFF"/>
                </a:highlight>
                <a:latin typeface="Helvetica Neue"/>
              </a:rPr>
              <a:t>simple, nontopological format for storing the geometric location and attribute information of geographic features.</a:t>
            </a:r>
          </a:p>
          <a:p>
            <a:r>
              <a:rPr lang="en-US" b="0" i="0" dirty="0">
                <a:solidFill>
                  <a:srgbClr val="222222"/>
                </a:solidFill>
                <a:effectLst/>
                <a:highlight>
                  <a:srgbClr val="FFFFFF"/>
                </a:highlight>
                <a:latin typeface="Helvetica Neue"/>
              </a:rPr>
              <a:t>Banding from BBL</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222222"/>
                </a:solidFill>
                <a:effectLst/>
                <a:highlight>
                  <a:srgbClr val="FFFFFF"/>
                </a:highlight>
                <a:latin typeface="Helvetica Neue"/>
              </a:rPr>
              <a:t>Collaboration between the US geological survey &amp; Canadian wildlife service bird banding office which began in 1920 and supports to collection, archival, and dissemination of data from banded and marked birds throughout North America</a:t>
            </a:r>
          </a:p>
          <a:p>
            <a:r>
              <a:rPr lang="en-US" b="0" i="0" dirty="0">
                <a:solidFill>
                  <a:srgbClr val="222222"/>
                </a:solidFill>
                <a:effectLst/>
                <a:highlight>
                  <a:srgbClr val="FFFFFF"/>
                </a:highlight>
                <a:latin typeface="Helvetica Neue"/>
              </a:rPr>
              <a:t>From that, I started by creating a list of US states &amp; the date the disease was first detected within them</a:t>
            </a:r>
          </a:p>
        </p:txBody>
      </p:sp>
    </p:spTree>
    <p:extLst>
      <p:ext uri="{BB962C8B-B14F-4D97-AF65-F5344CB8AC3E}">
        <p14:creationId xmlns:p14="http://schemas.microsoft.com/office/powerpoint/2010/main" val="355188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14" name="Google Shape;14;p2"/>
          <p:cNvSpPr txBox="1">
            <a:spLocks noGrp="1"/>
          </p:cNvSpPr>
          <p:nvPr>
            <p:ph type="ctrTitle"/>
          </p:nvPr>
        </p:nvSpPr>
        <p:spPr>
          <a:xfrm>
            <a:off x="1087125" y="1670213"/>
            <a:ext cx="5897400" cy="139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087125" y="2997488"/>
            <a:ext cx="5897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6433725"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713225" y="-62550"/>
            <a:ext cx="7717800" cy="5210100"/>
            <a:chOff x="713225" y="-62550"/>
            <a:chExt cx="7717800" cy="5210100"/>
          </a:xfrm>
        </p:grpSpPr>
        <p:sp>
          <p:nvSpPr>
            <p:cNvPr id="19" name="Google Shape;19;p3"/>
            <p:cNvSpPr/>
            <p:nvPr/>
          </p:nvSpPr>
          <p:spPr>
            <a:xfrm>
              <a:off x="713225" y="533550"/>
              <a:ext cx="77178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rot="10800000">
              <a:off x="713225" y="-62550"/>
              <a:ext cx="0" cy="596100"/>
            </a:xfrm>
            <a:prstGeom prst="straightConnector1">
              <a:avLst/>
            </a:prstGeom>
            <a:noFill/>
            <a:ln w="19050" cap="flat" cmpd="sng">
              <a:solidFill>
                <a:schemeClr val="dk1"/>
              </a:solidFill>
              <a:prstDash val="solid"/>
              <a:round/>
              <a:headEnd type="none" w="med" len="med"/>
              <a:tailEnd type="none" w="med" len="med"/>
            </a:ln>
          </p:spPr>
        </p:cxnSp>
        <p:cxnSp>
          <p:nvCxnSpPr>
            <p:cNvPr id="21" name="Google Shape;21;p3"/>
            <p:cNvCxnSpPr/>
            <p:nvPr/>
          </p:nvCxnSpPr>
          <p:spPr>
            <a:xfrm>
              <a:off x="8430775" y="4608450"/>
              <a:ext cx="0" cy="539100"/>
            </a:xfrm>
            <a:prstGeom prst="straightConnector1">
              <a:avLst/>
            </a:prstGeom>
            <a:noFill/>
            <a:ln w="19050" cap="flat" cmpd="sng">
              <a:solidFill>
                <a:schemeClr val="dk1"/>
              </a:solidFill>
              <a:prstDash val="solid"/>
              <a:round/>
              <a:headEnd type="none" w="med" len="med"/>
              <a:tailEnd type="none" w="med" len="med"/>
            </a:ln>
          </p:spPr>
        </p:cxnSp>
      </p:grpSp>
      <p:sp>
        <p:nvSpPr>
          <p:cNvPr id="22" name="Google Shape;22;p3"/>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720000" y="533550"/>
            <a:ext cx="824400" cy="705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1216475" y="2730750"/>
            <a:ext cx="50676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4"/>
          <p:cNvGrpSpPr/>
          <p:nvPr/>
        </p:nvGrpSpPr>
        <p:grpSpPr>
          <a:xfrm>
            <a:off x="-19050" y="232800"/>
            <a:ext cx="8930250" cy="5027400"/>
            <a:chOff x="-19050" y="232800"/>
            <a:chExt cx="8930250" cy="5027400"/>
          </a:xfrm>
        </p:grpSpPr>
        <p:sp>
          <p:nvSpPr>
            <p:cNvPr id="28" name="Google Shape;28;p4"/>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4"/>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30" name="Google Shape;30;p4"/>
            <p:cNvCxnSpPr/>
            <p:nvPr/>
          </p:nvCxnSpPr>
          <p:spPr>
            <a:xfrm>
              <a:off x="8911200" y="4917300"/>
              <a:ext cx="0" cy="342900"/>
            </a:xfrm>
            <a:prstGeom prst="straightConnector1">
              <a:avLst/>
            </a:prstGeom>
            <a:noFill/>
            <a:ln w="19050" cap="flat" cmpd="sng">
              <a:solidFill>
                <a:schemeClr val="dk1"/>
              </a:solidFill>
              <a:prstDash val="solid"/>
              <a:round/>
              <a:headEnd type="none" w="med" len="med"/>
              <a:tailEnd type="none" w="med" len="med"/>
            </a:ln>
          </p:spPr>
        </p:cxnSp>
      </p:grpSp>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Char char="●"/>
              <a:defRPr>
                <a:latin typeface="Hanken Grotesk"/>
                <a:ea typeface="Hanken Grotesk"/>
                <a:cs typeface="Hanken Grotesk"/>
                <a:sym typeface="Hanken Grotesk"/>
              </a:defRPr>
            </a:lvl1pPr>
            <a:lvl2pPr marL="914400" lvl="1" indent="-304800" rtl="0">
              <a:spcBef>
                <a:spcPts val="0"/>
              </a:spcBef>
              <a:spcAft>
                <a:spcPts val="0"/>
              </a:spcAft>
              <a:buSzPts val="1200"/>
              <a:buChar char="○"/>
              <a:defRPr>
                <a:latin typeface="Hanken Grotesk"/>
                <a:ea typeface="Hanken Grotesk"/>
                <a:cs typeface="Hanken Grotesk"/>
                <a:sym typeface="Hanken Grotesk"/>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3">
  <p:cSld name="CUSTOM_10_1">
    <p:spTree>
      <p:nvGrpSpPr>
        <p:cNvPr id="1" name="Shape 145"/>
        <p:cNvGrpSpPr/>
        <p:nvPr/>
      </p:nvGrpSpPr>
      <p:grpSpPr>
        <a:xfrm>
          <a:off x="0" y="0"/>
          <a:ext cx="0" cy="0"/>
          <a:chOff x="0" y="0"/>
          <a:chExt cx="0" cy="0"/>
        </a:xfrm>
      </p:grpSpPr>
      <p:sp>
        <p:nvSpPr>
          <p:cNvPr id="146" name="Google Shape;146;p18"/>
          <p:cNvSpPr/>
          <p:nvPr/>
        </p:nvSpPr>
        <p:spPr>
          <a:xfrm>
            <a:off x="7069475" y="3282725"/>
            <a:ext cx="3701700" cy="370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18"/>
          <p:cNvGrpSpPr/>
          <p:nvPr/>
        </p:nvGrpSpPr>
        <p:grpSpPr>
          <a:xfrm>
            <a:off x="-19050" y="232800"/>
            <a:ext cx="8930250" cy="5117250"/>
            <a:chOff x="-19050" y="232800"/>
            <a:chExt cx="8930250" cy="5117250"/>
          </a:xfrm>
        </p:grpSpPr>
        <p:sp>
          <p:nvSpPr>
            <p:cNvPr id="148" name="Google Shape;148;p1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 name="Google Shape;149;p18"/>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150" name="Google Shape;150;p18"/>
            <p:cNvCxnSpPr/>
            <p:nvPr/>
          </p:nvCxnSpPr>
          <p:spPr>
            <a:xfrm rot="10800000">
              <a:off x="8911200" y="4917150"/>
              <a:ext cx="0" cy="432900"/>
            </a:xfrm>
            <a:prstGeom prst="straightConnector1">
              <a:avLst/>
            </a:prstGeom>
            <a:noFill/>
            <a:ln w="19050" cap="flat" cmpd="sng">
              <a:solidFill>
                <a:schemeClr val="dk1"/>
              </a:solidFill>
              <a:prstDash val="solid"/>
              <a:round/>
              <a:headEnd type="none" w="med" len="med"/>
              <a:tailEnd type="none" w="med" len="med"/>
            </a:ln>
          </p:spPr>
        </p:cxnSp>
      </p:grpSp>
      <p:sp>
        <p:nvSpPr>
          <p:cNvPr id="151" name="Google Shape;151;p18"/>
          <p:cNvSpPr txBox="1">
            <a:spLocks noGrp="1"/>
          </p:cNvSpPr>
          <p:nvPr>
            <p:ph type="title"/>
          </p:nvPr>
        </p:nvSpPr>
        <p:spPr>
          <a:xfrm>
            <a:off x="72232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
        <p:nvSpPr>
          <p:cNvPr id="152" name="Google Shape;152;p18"/>
          <p:cNvSpPr txBox="1">
            <a:spLocks noGrp="1"/>
          </p:cNvSpPr>
          <p:nvPr>
            <p:ph type="subTitle" idx="1"/>
          </p:nvPr>
        </p:nvSpPr>
        <p:spPr>
          <a:xfrm>
            <a:off x="713175" y="1421525"/>
            <a:ext cx="5945400" cy="2600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43"/>
        <p:cNvGrpSpPr/>
        <p:nvPr/>
      </p:nvGrpSpPr>
      <p:grpSpPr>
        <a:xfrm>
          <a:off x="0" y="0"/>
          <a:ext cx="0" cy="0"/>
          <a:chOff x="0" y="0"/>
          <a:chExt cx="0" cy="0"/>
        </a:xfrm>
      </p:grpSpPr>
      <p:sp>
        <p:nvSpPr>
          <p:cNvPr id="244" name="Google Shape;244;p25"/>
          <p:cNvSpPr/>
          <p:nvPr/>
        </p:nvSpPr>
        <p:spPr>
          <a:xfrm>
            <a:off x="8240650" y="-926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25"/>
          <p:cNvGrpSpPr/>
          <p:nvPr/>
        </p:nvGrpSpPr>
        <p:grpSpPr>
          <a:xfrm>
            <a:off x="-19050" y="232800"/>
            <a:ext cx="9189150" cy="4684500"/>
            <a:chOff x="-19050" y="232800"/>
            <a:chExt cx="9189150" cy="4684500"/>
          </a:xfrm>
        </p:grpSpPr>
        <p:sp>
          <p:nvSpPr>
            <p:cNvPr id="246" name="Google Shape;246;p2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25"/>
            <p:cNvCxnSpPr/>
            <p:nvPr/>
          </p:nvCxnSpPr>
          <p:spPr>
            <a:xfrm rot="10800000">
              <a:off x="-19050" y="49173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248" name="Google Shape;248;p25"/>
            <p:cNvCxnSpPr/>
            <p:nvPr/>
          </p:nvCxnSpPr>
          <p:spPr>
            <a:xfrm rot="10800000">
              <a:off x="8911200" y="2328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249" name="Google Shape;249;p2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250"/>
        <p:cNvGrpSpPr/>
        <p:nvPr/>
      </p:nvGrpSpPr>
      <p:grpSpPr>
        <a:xfrm>
          <a:off x="0" y="0"/>
          <a:ext cx="0" cy="0"/>
          <a:chOff x="0" y="0"/>
          <a:chExt cx="0" cy="0"/>
        </a:xfrm>
      </p:grpSpPr>
      <p:sp>
        <p:nvSpPr>
          <p:cNvPr id="251" name="Google Shape;251;p26"/>
          <p:cNvSpPr/>
          <p:nvPr/>
        </p:nvSpPr>
        <p:spPr>
          <a:xfrm>
            <a:off x="-9243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6"/>
          <p:cNvGrpSpPr/>
          <p:nvPr/>
        </p:nvGrpSpPr>
        <p:grpSpPr>
          <a:xfrm>
            <a:off x="232200" y="232800"/>
            <a:ext cx="8988300" cy="4964300"/>
            <a:chOff x="232200" y="232800"/>
            <a:chExt cx="8988300" cy="4964300"/>
          </a:xfrm>
        </p:grpSpPr>
        <p:sp>
          <p:nvSpPr>
            <p:cNvPr id="253" name="Google Shape;253;p2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4" name="Google Shape;254;p26"/>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255" name="Google Shape;255;p26"/>
            <p:cNvCxnSpPr/>
            <p:nvPr/>
          </p:nvCxnSpPr>
          <p:spPr>
            <a:xfrm rot="10800000">
              <a:off x="232200" y="4890500"/>
              <a:ext cx="0" cy="306600"/>
            </a:xfrm>
            <a:prstGeom prst="straightConnector1">
              <a:avLst/>
            </a:prstGeom>
            <a:noFill/>
            <a:ln w="19050" cap="flat" cmpd="sng">
              <a:solidFill>
                <a:schemeClr val="dk1"/>
              </a:solidFill>
              <a:prstDash val="solid"/>
              <a:round/>
              <a:headEnd type="none" w="med" len="med"/>
              <a:tailEnd type="none" w="med" len="med"/>
            </a:ln>
          </p:spPr>
        </p:cxnSp>
      </p:grpSp>
      <p:sp>
        <p:nvSpPr>
          <p:cNvPr id="256" name="Google Shape;256;p26"/>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29"/>
            <p:cNvCxnSpPr/>
            <p:nvPr/>
          </p:nvCxnSpPr>
          <p:spPr>
            <a:xfrm>
              <a:off x="8911200" y="232800"/>
              <a:ext cx="366000" cy="0"/>
            </a:xfrm>
            <a:prstGeom prst="straightConnector1">
              <a:avLst/>
            </a:prstGeom>
            <a:noFill/>
            <a:ln w="19050" cap="flat" cmpd="sng">
              <a:solidFill>
                <a:schemeClr val="dk1"/>
              </a:solidFill>
              <a:prstDash val="solid"/>
              <a:round/>
              <a:headEnd type="none" w="med" len="med"/>
              <a:tailEnd type="none" w="med" len="med"/>
            </a:ln>
          </p:spPr>
        </p:cxnSp>
        <p:cxnSp>
          <p:nvCxnSpPr>
            <p:cNvPr id="278" name="Google Shape;278;p29"/>
            <p:cNvCxnSpPr/>
            <p:nvPr/>
          </p:nvCxnSpPr>
          <p:spPr>
            <a:xfrm>
              <a:off x="232200" y="4917300"/>
              <a:ext cx="1200" cy="2910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9"/>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74" name="Google Shape;74;p9"/>
          <p:cNvSpPr txBox="1">
            <a:spLocks noGrp="1"/>
          </p:cNvSpPr>
          <p:nvPr>
            <p:ph type="title"/>
          </p:nvPr>
        </p:nvSpPr>
        <p:spPr>
          <a:xfrm>
            <a:off x="3496850" y="1021763"/>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9"/>
          <p:cNvSpPr txBox="1">
            <a:spLocks noGrp="1"/>
          </p:cNvSpPr>
          <p:nvPr>
            <p:ph type="subTitle" idx="1"/>
          </p:nvPr>
        </p:nvSpPr>
        <p:spPr>
          <a:xfrm>
            <a:off x="3496850" y="3117038"/>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40646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3"/>
        <p:cNvGrpSpPr/>
        <p:nvPr/>
      </p:nvGrpSpPr>
      <p:grpSpPr>
        <a:xfrm>
          <a:off x="0" y="0"/>
          <a:ext cx="0" cy="0"/>
          <a:chOff x="0" y="0"/>
          <a:chExt cx="0" cy="0"/>
        </a:xfrm>
      </p:grpSpPr>
      <p:sp>
        <p:nvSpPr>
          <p:cNvPr id="34" name="Google Shape;34;p5"/>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5"/>
          <p:cNvGrpSpPr/>
          <p:nvPr/>
        </p:nvGrpSpPr>
        <p:grpSpPr>
          <a:xfrm>
            <a:off x="-77100" y="232800"/>
            <a:ext cx="8988300" cy="4964300"/>
            <a:chOff x="-77100" y="232800"/>
            <a:chExt cx="8988300" cy="4964300"/>
          </a:xfrm>
        </p:grpSpPr>
        <p:sp>
          <p:nvSpPr>
            <p:cNvPr id="36" name="Google Shape;36;p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37;p5"/>
            <p:cNvCxnSpPr/>
            <p:nvPr/>
          </p:nvCxnSpPr>
          <p:spPr>
            <a:xfrm rot="10800000">
              <a:off x="-771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38" name="Google Shape;38;p5"/>
            <p:cNvCxnSpPr/>
            <p:nvPr/>
          </p:nvCxnSpPr>
          <p:spPr>
            <a:xfrm rot="10800000">
              <a:off x="8911200" y="4890500"/>
              <a:ext cx="0" cy="306600"/>
            </a:xfrm>
            <a:prstGeom prst="straightConnector1">
              <a:avLst/>
            </a:prstGeom>
            <a:noFill/>
            <a:ln w="19050" cap="flat" cmpd="sng">
              <a:solidFill>
                <a:schemeClr val="dk1"/>
              </a:solidFill>
              <a:prstDash val="solid"/>
              <a:round/>
              <a:headEnd type="none" w="med" len="med"/>
              <a:tailEnd type="none" w="med" len="med"/>
            </a:ln>
          </p:spPr>
        </p:cxnSp>
      </p:grpSp>
      <p:sp>
        <p:nvSpPr>
          <p:cNvPr id="39" name="Google Shape;3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 name="Google Shape;40;p5"/>
          <p:cNvSpPr txBox="1">
            <a:spLocks noGrp="1"/>
          </p:cNvSpPr>
          <p:nvPr>
            <p:ph type="subTitle" idx="1"/>
          </p:nvPr>
        </p:nvSpPr>
        <p:spPr>
          <a:xfrm>
            <a:off x="4651268" y="1736553"/>
            <a:ext cx="37728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algn="ctr" rtl="0">
              <a:lnSpc>
                <a:spcPct val="115000"/>
              </a:lnSpc>
              <a:spcBef>
                <a:spcPts val="0"/>
              </a:spcBef>
              <a:spcAft>
                <a:spcPts val="0"/>
              </a:spcAft>
              <a:buSzPts val="2800"/>
              <a:buChar char="○"/>
              <a:defRPr sz="2800"/>
            </a:lvl2pPr>
            <a:lvl3pPr lvl="2" algn="ctr" rtl="0">
              <a:lnSpc>
                <a:spcPct val="115000"/>
              </a:lnSpc>
              <a:spcBef>
                <a:spcPts val="0"/>
              </a:spcBef>
              <a:spcAft>
                <a:spcPts val="0"/>
              </a:spcAft>
              <a:buSzPts val="2800"/>
              <a:buChar char="■"/>
              <a:defRPr sz="2800"/>
            </a:lvl3pPr>
            <a:lvl4pPr lvl="3" algn="ctr" rtl="0">
              <a:lnSpc>
                <a:spcPct val="115000"/>
              </a:lnSpc>
              <a:spcBef>
                <a:spcPts val="0"/>
              </a:spcBef>
              <a:spcAft>
                <a:spcPts val="0"/>
              </a:spcAft>
              <a:buSzPts val="2800"/>
              <a:buChar char="●"/>
              <a:defRPr sz="2800"/>
            </a:lvl4pPr>
            <a:lvl5pPr lvl="4" algn="ctr" rtl="0">
              <a:lnSpc>
                <a:spcPct val="115000"/>
              </a:lnSpc>
              <a:spcBef>
                <a:spcPts val="0"/>
              </a:spcBef>
              <a:spcAft>
                <a:spcPts val="0"/>
              </a:spcAft>
              <a:buSzPts val="2800"/>
              <a:buChar char="○"/>
              <a:defRPr sz="2800"/>
            </a:lvl5pPr>
            <a:lvl6pPr lvl="5" algn="ctr" rtl="0">
              <a:lnSpc>
                <a:spcPct val="115000"/>
              </a:lnSpc>
              <a:spcBef>
                <a:spcPts val="0"/>
              </a:spcBef>
              <a:spcAft>
                <a:spcPts val="0"/>
              </a:spcAft>
              <a:buSzPts val="2800"/>
              <a:buChar char="■"/>
              <a:defRPr sz="2800"/>
            </a:lvl6pPr>
            <a:lvl7pPr lvl="6" algn="ctr" rtl="0">
              <a:lnSpc>
                <a:spcPct val="115000"/>
              </a:lnSpc>
              <a:spcBef>
                <a:spcPts val="0"/>
              </a:spcBef>
              <a:spcAft>
                <a:spcPts val="0"/>
              </a:spcAft>
              <a:buSzPts val="2800"/>
              <a:buChar char="●"/>
              <a:defRPr sz="2800"/>
            </a:lvl7pPr>
            <a:lvl8pPr lvl="7" algn="ctr" rtl="0">
              <a:lnSpc>
                <a:spcPct val="115000"/>
              </a:lnSpc>
              <a:spcBef>
                <a:spcPts val="0"/>
              </a:spcBef>
              <a:spcAft>
                <a:spcPts val="0"/>
              </a:spcAft>
              <a:buSzPts val="2800"/>
              <a:buChar char="○"/>
              <a:defRPr sz="2800"/>
            </a:lvl8pPr>
            <a:lvl9pPr lvl="8" algn="ctr" rtl="0">
              <a:lnSpc>
                <a:spcPct val="115000"/>
              </a:lnSpc>
              <a:spcBef>
                <a:spcPts val="0"/>
              </a:spcBef>
              <a:spcAft>
                <a:spcPts val="0"/>
              </a:spcAft>
              <a:buSzPts val="2800"/>
              <a:buChar char="■"/>
              <a:defRPr sz="2800"/>
            </a:lvl9pPr>
          </a:lstStyle>
          <a:p>
            <a:endParaRPr/>
          </a:p>
        </p:txBody>
      </p:sp>
      <p:sp>
        <p:nvSpPr>
          <p:cNvPr id="41" name="Google Shape;41;p5"/>
          <p:cNvSpPr txBox="1">
            <a:spLocks noGrp="1"/>
          </p:cNvSpPr>
          <p:nvPr>
            <p:ph type="subTitle" idx="2"/>
          </p:nvPr>
        </p:nvSpPr>
        <p:spPr>
          <a:xfrm>
            <a:off x="720000" y="1736553"/>
            <a:ext cx="37728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Char char="○"/>
              <a:defRPr sz="2800"/>
            </a:lvl2pPr>
            <a:lvl3pPr lvl="2" algn="ctr" rtl="0">
              <a:lnSpc>
                <a:spcPct val="115000"/>
              </a:lnSpc>
              <a:spcBef>
                <a:spcPts val="0"/>
              </a:spcBef>
              <a:spcAft>
                <a:spcPts val="0"/>
              </a:spcAft>
              <a:buSzPts val="1400"/>
              <a:buChar char="■"/>
              <a:defRPr sz="2800"/>
            </a:lvl3pPr>
            <a:lvl4pPr lvl="3" algn="ctr" rtl="0">
              <a:lnSpc>
                <a:spcPct val="115000"/>
              </a:lnSpc>
              <a:spcBef>
                <a:spcPts val="0"/>
              </a:spcBef>
              <a:spcAft>
                <a:spcPts val="0"/>
              </a:spcAft>
              <a:buSzPts val="1400"/>
              <a:buChar char="●"/>
              <a:defRPr sz="2800"/>
            </a:lvl4pPr>
            <a:lvl5pPr lvl="4" algn="ctr" rtl="0">
              <a:lnSpc>
                <a:spcPct val="115000"/>
              </a:lnSpc>
              <a:spcBef>
                <a:spcPts val="0"/>
              </a:spcBef>
              <a:spcAft>
                <a:spcPts val="0"/>
              </a:spcAft>
              <a:buSzPts val="1400"/>
              <a:buChar char="○"/>
              <a:defRPr sz="2800"/>
            </a:lvl5pPr>
            <a:lvl6pPr lvl="5" algn="ctr" rtl="0">
              <a:lnSpc>
                <a:spcPct val="115000"/>
              </a:lnSpc>
              <a:spcBef>
                <a:spcPts val="0"/>
              </a:spcBef>
              <a:spcAft>
                <a:spcPts val="0"/>
              </a:spcAft>
              <a:buSzPts val="1400"/>
              <a:buChar char="■"/>
              <a:defRPr sz="2800"/>
            </a:lvl6pPr>
            <a:lvl7pPr lvl="6" algn="ctr" rtl="0">
              <a:lnSpc>
                <a:spcPct val="115000"/>
              </a:lnSpc>
              <a:spcBef>
                <a:spcPts val="0"/>
              </a:spcBef>
              <a:spcAft>
                <a:spcPts val="0"/>
              </a:spcAft>
              <a:buSzPts val="1400"/>
              <a:buChar char="●"/>
              <a:defRPr sz="2800"/>
            </a:lvl7pPr>
            <a:lvl8pPr lvl="7" algn="ctr" rtl="0">
              <a:lnSpc>
                <a:spcPct val="115000"/>
              </a:lnSpc>
              <a:spcBef>
                <a:spcPts val="0"/>
              </a:spcBef>
              <a:spcAft>
                <a:spcPts val="0"/>
              </a:spcAft>
              <a:buSzPts val="1400"/>
              <a:buChar char="○"/>
              <a:defRPr sz="2800"/>
            </a:lvl8pPr>
            <a:lvl9pPr lvl="8" algn="ctr" rtl="0">
              <a:lnSpc>
                <a:spcPct val="115000"/>
              </a:lnSpc>
              <a:spcBef>
                <a:spcPts val="0"/>
              </a:spcBef>
              <a:spcAft>
                <a:spcPts val="0"/>
              </a:spcAft>
              <a:buSzPts val="1400"/>
              <a:buChar char="■"/>
              <a:defRPr sz="2800"/>
            </a:lvl9pPr>
          </a:lstStyle>
          <a:p>
            <a:endParaRPr/>
          </a:p>
        </p:txBody>
      </p:sp>
      <p:sp>
        <p:nvSpPr>
          <p:cNvPr id="42" name="Google Shape;42;p5"/>
          <p:cNvSpPr txBox="1">
            <a:spLocks noGrp="1"/>
          </p:cNvSpPr>
          <p:nvPr>
            <p:ph type="subTitle" idx="3"/>
          </p:nvPr>
        </p:nvSpPr>
        <p:spPr>
          <a:xfrm>
            <a:off x="720000" y="1451250"/>
            <a:ext cx="3772800" cy="361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a:endParaRPr/>
          </a:p>
        </p:txBody>
      </p:sp>
      <p:sp>
        <p:nvSpPr>
          <p:cNvPr id="43" name="Google Shape;43;p5"/>
          <p:cNvSpPr txBox="1">
            <a:spLocks noGrp="1"/>
          </p:cNvSpPr>
          <p:nvPr>
            <p:ph type="subTitle" idx="4"/>
          </p:nvPr>
        </p:nvSpPr>
        <p:spPr>
          <a:xfrm>
            <a:off x="4651268" y="1451250"/>
            <a:ext cx="3772800" cy="361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rtl="0">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rtl="0">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rtl="0">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rtl="0">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rtl="0">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rtl="0">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rtl="0">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a:endParaRPr/>
          </a:p>
        </p:txBody>
      </p:sp>
    </p:spTree>
    <p:extLst>
      <p:ext uri="{BB962C8B-B14F-4D97-AF65-F5344CB8AC3E}">
        <p14:creationId xmlns:p14="http://schemas.microsoft.com/office/powerpoint/2010/main" val="11682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64" r:id="rId4"/>
    <p:sldLayoutId id="2147483671" r:id="rId5"/>
    <p:sldLayoutId id="2147483672" r:id="rId6"/>
    <p:sldLayoutId id="2147483675" r:id="rId7"/>
    <p:sldLayoutId id="2147483679" r:id="rId8"/>
    <p:sldLayoutId id="214748368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4.emf"/><Relationship Id="rId4" Type="http://schemas.openxmlformats.org/officeDocument/2006/relationships/package" Target="../embeddings/Microsoft_Excel_Worksheet.xlsx"/></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38/s41467-023-38415-7" TargetMode="External"/><Relationship Id="rId2" Type="http://schemas.openxmlformats.org/officeDocument/2006/relationships/hyperlink" Target="https://doi.org/10.1007/978-1-0716-0346-8_7" TargetMode="External"/><Relationship Id="rId1" Type="http://schemas.openxmlformats.org/officeDocument/2006/relationships/slideLayout" Target="../slideLayouts/slideLayout3.xml"/><Relationship Id="rId6" Type="http://schemas.openxmlformats.org/officeDocument/2006/relationships/hyperlink" Target="https://www.cdc.gov/media/releases/2024/p0530-h5-human-case-michigan.html" TargetMode="External"/><Relationship Id="rId5" Type="http://schemas.openxmlformats.org/officeDocument/2006/relationships/hyperlink" Target="https://doi.org/10.1038/s41467-024-48475-y" TargetMode="External"/><Relationship Id="rId4" Type="http://schemas.openxmlformats.org/officeDocument/2006/relationships/hyperlink" Target="https://wahis.woah.org/#/dashboards/qd-dashboard"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txBox="1">
            <a:spLocks noGrp="1"/>
          </p:cNvSpPr>
          <p:nvPr>
            <p:ph type="ctrTitle"/>
          </p:nvPr>
        </p:nvSpPr>
        <p:spPr>
          <a:xfrm>
            <a:off x="1087125" y="1670213"/>
            <a:ext cx="5897400" cy="13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HPAI Monitoring Capstone Defense</a:t>
            </a:r>
            <a:endParaRPr dirty="0"/>
          </a:p>
        </p:txBody>
      </p:sp>
      <p:sp>
        <p:nvSpPr>
          <p:cNvPr id="290" name="Google Shape;290;p33"/>
          <p:cNvSpPr txBox="1">
            <a:spLocks noGrp="1"/>
          </p:cNvSpPr>
          <p:nvPr>
            <p:ph type="subTitle" idx="1"/>
          </p:nvPr>
        </p:nvSpPr>
        <p:spPr>
          <a:xfrm>
            <a:off x="1087125" y="2997488"/>
            <a:ext cx="58974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Hanken Grotesk"/>
                <a:ea typeface="Hanken Grotesk"/>
                <a:cs typeface="Hanken Grotesk"/>
                <a:sym typeface="Hanken Grotesk"/>
              </a:rPr>
              <a:t>Kathryn Fillman</a:t>
            </a:r>
            <a:endParaRPr lang="en" dirty="0"/>
          </a:p>
          <a:p>
            <a:pPr marL="0" lvl="0" indent="0" algn="l" rtl="0">
              <a:spcBef>
                <a:spcPts val="0"/>
              </a:spcBef>
              <a:spcAft>
                <a:spcPts val="0"/>
              </a:spcAft>
              <a:buNone/>
            </a:pPr>
            <a:r>
              <a:rPr lang="en" dirty="0">
                <a:latin typeface="Hanken Grotesk"/>
                <a:ea typeface="Hanken Grotesk"/>
                <a:cs typeface="Hanken Grotesk"/>
                <a:sym typeface="Hanken Grotesk"/>
              </a:rPr>
              <a:t>Bioinformatics and Computational Biology, University of Minnesota</a:t>
            </a:r>
            <a:endParaRPr dirty="0">
              <a:latin typeface="Hanken Grotesk"/>
              <a:ea typeface="Hanken Grotesk"/>
              <a:cs typeface="Hanken Grotesk"/>
              <a:sym typeface="Hanken Grotes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C36FB-EEC1-26E1-CD99-7D75172B6DA3}"/>
              </a:ext>
            </a:extLst>
          </p:cNvPr>
          <p:cNvSpPr>
            <a:spLocks noGrp="1"/>
          </p:cNvSpPr>
          <p:nvPr>
            <p:ph type="title"/>
          </p:nvPr>
        </p:nvSpPr>
        <p:spPr/>
        <p:txBody>
          <a:bodyPr/>
          <a:lstStyle/>
          <a:p>
            <a:r>
              <a:rPr lang="en-US" dirty="0"/>
              <a:t>Methodology</a:t>
            </a:r>
          </a:p>
        </p:txBody>
      </p:sp>
      <p:sp>
        <p:nvSpPr>
          <p:cNvPr id="3" name="Subtitle 2">
            <a:extLst>
              <a:ext uri="{FF2B5EF4-FFF2-40B4-BE49-F238E27FC236}">
                <a16:creationId xmlns:a16="http://schemas.microsoft.com/office/drawing/2014/main" id="{A7542AAD-1F5D-BF8F-D569-CB0470E5A5D0}"/>
              </a:ext>
            </a:extLst>
          </p:cNvPr>
          <p:cNvSpPr>
            <a:spLocks noGrp="1"/>
          </p:cNvSpPr>
          <p:nvPr>
            <p:ph type="subTitle" idx="1"/>
          </p:nvPr>
        </p:nvSpPr>
        <p:spPr/>
        <p:txBody>
          <a:bodyPr/>
          <a:lstStyle/>
          <a:p>
            <a:r>
              <a:rPr lang="en-US" dirty="0"/>
              <a:t>Data used included…</a:t>
            </a:r>
          </a:p>
          <a:p>
            <a:pPr lvl="1" algn="l"/>
            <a:r>
              <a:rPr lang="en-US" dirty="0"/>
              <a:t>World outbreak data from Jan 2020-Sep 2023.</a:t>
            </a:r>
          </a:p>
          <a:p>
            <a:pPr lvl="1" algn="l"/>
            <a:r>
              <a:rPr lang="en-US" dirty="0"/>
              <a:t>A shapefile containing geodata and country codes.</a:t>
            </a:r>
          </a:p>
          <a:p>
            <a:pPr lvl="1" algn="l"/>
            <a:r>
              <a:rPr lang="en-US" dirty="0"/>
              <a:t>A banding file containing locations where birds were tagged and recovered.</a:t>
            </a:r>
          </a:p>
          <a:p>
            <a:r>
              <a:rPr lang="en-US" dirty="0"/>
              <a:t>Created list of US states and the date of their first infection</a:t>
            </a:r>
          </a:p>
        </p:txBody>
      </p:sp>
    </p:spTree>
    <p:extLst>
      <p:ext uri="{BB962C8B-B14F-4D97-AF65-F5344CB8AC3E}">
        <p14:creationId xmlns:p14="http://schemas.microsoft.com/office/powerpoint/2010/main" val="372241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445034-81EA-9C00-641D-1E70B843984F}"/>
              </a:ext>
            </a:extLst>
          </p:cNvPr>
          <p:cNvPicPr>
            <a:picLocks noChangeAspect="1"/>
          </p:cNvPicPr>
          <p:nvPr/>
        </p:nvPicPr>
        <p:blipFill>
          <a:blip r:embed="rId3"/>
          <a:srcRect/>
          <a:stretch/>
        </p:blipFill>
        <p:spPr>
          <a:xfrm>
            <a:off x="248856" y="256232"/>
            <a:ext cx="7449403" cy="4643873"/>
          </a:xfrm>
          <a:prstGeom prst="rect">
            <a:avLst/>
          </a:prstGeom>
        </p:spPr>
      </p:pic>
    </p:spTree>
    <p:extLst>
      <p:ext uri="{BB962C8B-B14F-4D97-AF65-F5344CB8AC3E}">
        <p14:creationId xmlns:p14="http://schemas.microsoft.com/office/powerpoint/2010/main" val="2676370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C36FB-EEC1-26E1-CD99-7D75172B6DA3}"/>
              </a:ext>
            </a:extLst>
          </p:cNvPr>
          <p:cNvSpPr>
            <a:spLocks noGrp="1"/>
          </p:cNvSpPr>
          <p:nvPr>
            <p:ph type="title"/>
          </p:nvPr>
        </p:nvSpPr>
        <p:spPr/>
        <p:txBody>
          <a:bodyPr/>
          <a:lstStyle/>
          <a:p>
            <a:r>
              <a:rPr lang="en-US" dirty="0"/>
              <a:t>Methodology</a:t>
            </a:r>
          </a:p>
        </p:txBody>
      </p:sp>
      <p:sp>
        <p:nvSpPr>
          <p:cNvPr id="3" name="Subtitle 2">
            <a:extLst>
              <a:ext uri="{FF2B5EF4-FFF2-40B4-BE49-F238E27FC236}">
                <a16:creationId xmlns:a16="http://schemas.microsoft.com/office/drawing/2014/main" id="{A7542AAD-1F5D-BF8F-D569-CB0470E5A5D0}"/>
              </a:ext>
            </a:extLst>
          </p:cNvPr>
          <p:cNvSpPr>
            <a:spLocks noGrp="1"/>
          </p:cNvSpPr>
          <p:nvPr>
            <p:ph type="subTitle" idx="1"/>
          </p:nvPr>
        </p:nvSpPr>
        <p:spPr/>
        <p:txBody>
          <a:bodyPr/>
          <a:lstStyle/>
          <a:p>
            <a:r>
              <a:rPr lang="en-US" dirty="0"/>
              <a:t>Joined world outbreak data and banding data via shapefile</a:t>
            </a:r>
          </a:p>
          <a:p>
            <a:r>
              <a:rPr lang="en-US" dirty="0"/>
              <a:t>Generated a list of candidate sources of infection using the criteria:</a:t>
            </a:r>
          </a:p>
          <a:p>
            <a:pPr lvl="1" algn="l"/>
            <a:r>
              <a:rPr lang="en-US" dirty="0"/>
              <a:t>Outbreak began 3-31 days prior to state’s first outbreak</a:t>
            </a:r>
          </a:p>
          <a:p>
            <a:pPr lvl="1" algn="l"/>
            <a:r>
              <a:rPr lang="en-US" dirty="0"/>
              <a:t>Known migratory connection to state</a:t>
            </a:r>
          </a:p>
        </p:txBody>
      </p:sp>
    </p:spTree>
    <p:extLst>
      <p:ext uri="{BB962C8B-B14F-4D97-AF65-F5344CB8AC3E}">
        <p14:creationId xmlns:p14="http://schemas.microsoft.com/office/powerpoint/2010/main" val="4091719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78B6DA6-94F8-2C8C-D9CF-542D1DC7C5AF}"/>
              </a:ext>
            </a:extLst>
          </p:cNvPr>
          <p:cNvPicPr>
            <a:picLocks noChangeAspect="1"/>
          </p:cNvPicPr>
          <p:nvPr/>
        </p:nvPicPr>
        <p:blipFill rotWithShape="1">
          <a:blip r:embed="rId3"/>
          <a:srcRect l="66667" t="14319" r="6937" b="25573"/>
          <a:stretch/>
        </p:blipFill>
        <p:spPr>
          <a:xfrm>
            <a:off x="939112" y="245090"/>
            <a:ext cx="7265775" cy="4653319"/>
          </a:xfrm>
          <a:prstGeom prst="rect">
            <a:avLst/>
          </a:prstGeom>
        </p:spPr>
      </p:pic>
    </p:spTree>
    <p:extLst>
      <p:ext uri="{BB962C8B-B14F-4D97-AF65-F5344CB8AC3E}">
        <p14:creationId xmlns:p14="http://schemas.microsoft.com/office/powerpoint/2010/main" val="1774602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B7BE72AC-437E-918C-CA1F-A5AADA28FEBC}"/>
              </a:ext>
            </a:extLst>
          </p:cNvPr>
          <p:cNvPicPr>
            <a:picLocks noChangeAspect="1"/>
          </p:cNvPicPr>
          <p:nvPr/>
        </p:nvPicPr>
        <p:blipFill rotWithShape="1">
          <a:blip r:embed="rId3"/>
          <a:srcRect l="66800" t="12104" r="6934" b="37709"/>
          <a:stretch/>
        </p:blipFill>
        <p:spPr>
          <a:xfrm>
            <a:off x="256032" y="243839"/>
            <a:ext cx="8644128" cy="4645153"/>
          </a:xfrm>
          <a:prstGeom prst="rect">
            <a:avLst/>
          </a:prstGeom>
        </p:spPr>
      </p:pic>
    </p:spTree>
    <p:extLst>
      <p:ext uri="{BB962C8B-B14F-4D97-AF65-F5344CB8AC3E}">
        <p14:creationId xmlns:p14="http://schemas.microsoft.com/office/powerpoint/2010/main" val="4277501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35B4BFDD-F189-D4C1-432D-2A94DD224FFA}"/>
              </a:ext>
            </a:extLst>
          </p:cNvPr>
          <p:cNvPicPr>
            <a:picLocks noChangeAspect="1"/>
          </p:cNvPicPr>
          <p:nvPr/>
        </p:nvPicPr>
        <p:blipFill rotWithShape="1">
          <a:blip r:embed="rId3"/>
          <a:srcRect l="67201" t="12311" r="6666" b="38150"/>
          <a:stretch/>
        </p:blipFill>
        <p:spPr>
          <a:xfrm>
            <a:off x="256032" y="256032"/>
            <a:ext cx="8644128" cy="4608576"/>
          </a:xfrm>
          <a:prstGeom prst="rect">
            <a:avLst/>
          </a:prstGeom>
        </p:spPr>
      </p:pic>
    </p:spTree>
    <p:extLst>
      <p:ext uri="{BB962C8B-B14F-4D97-AF65-F5344CB8AC3E}">
        <p14:creationId xmlns:p14="http://schemas.microsoft.com/office/powerpoint/2010/main" val="3852236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95D63-09D3-B787-2E1D-0DB4EEE51D08}"/>
              </a:ext>
            </a:extLst>
          </p:cNvPr>
          <p:cNvSpPr>
            <a:spLocks noGrp="1"/>
          </p:cNvSpPr>
          <p:nvPr>
            <p:ph type="title"/>
          </p:nvPr>
        </p:nvSpPr>
        <p:spPr/>
        <p:txBody>
          <a:bodyPr/>
          <a:lstStyle/>
          <a:p>
            <a:r>
              <a:rPr lang="en-US" sz="1400" dirty="0">
                <a:latin typeface="Hanken Grotesk" panose="020B0604020202020204" charset="0"/>
              </a:rPr>
              <a:t>Using the list of candidate sources, a weighted K-means algorithm was used to generate centroids, which were then used to identify potential monitoring locations.</a:t>
            </a:r>
          </a:p>
        </p:txBody>
      </p:sp>
      <p:pic>
        <p:nvPicPr>
          <p:cNvPr id="3" name="Picture 2" descr="A map of the world&#10;&#10;Description automatically generated">
            <a:extLst>
              <a:ext uri="{FF2B5EF4-FFF2-40B4-BE49-F238E27FC236}">
                <a16:creationId xmlns:a16="http://schemas.microsoft.com/office/drawing/2014/main" id="{1A475AA3-2FA8-34D0-F450-35439AFBE752}"/>
              </a:ext>
            </a:extLst>
          </p:cNvPr>
          <p:cNvPicPr>
            <a:picLocks noChangeAspect="1"/>
          </p:cNvPicPr>
          <p:nvPr/>
        </p:nvPicPr>
        <p:blipFill rotWithShape="1">
          <a:blip r:embed="rId3"/>
          <a:srcRect l="24221" t="18626" r="23065" b="31026"/>
          <a:stretch/>
        </p:blipFill>
        <p:spPr>
          <a:xfrm>
            <a:off x="940513" y="981149"/>
            <a:ext cx="7262973" cy="3902027"/>
          </a:xfrm>
          <a:prstGeom prst="rect">
            <a:avLst/>
          </a:prstGeom>
        </p:spPr>
      </p:pic>
    </p:spTree>
    <p:extLst>
      <p:ext uri="{BB962C8B-B14F-4D97-AF65-F5344CB8AC3E}">
        <p14:creationId xmlns:p14="http://schemas.microsoft.com/office/powerpoint/2010/main" val="4194591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the world&#10;&#10;Description automatically generated">
            <a:extLst>
              <a:ext uri="{FF2B5EF4-FFF2-40B4-BE49-F238E27FC236}">
                <a16:creationId xmlns:a16="http://schemas.microsoft.com/office/drawing/2014/main" id="{D93B787F-85B9-0617-A570-2F5D0BEBA388}"/>
              </a:ext>
            </a:extLst>
          </p:cNvPr>
          <p:cNvPicPr>
            <a:picLocks noChangeAspect="1"/>
          </p:cNvPicPr>
          <p:nvPr/>
        </p:nvPicPr>
        <p:blipFill rotWithShape="1">
          <a:blip r:embed="rId3"/>
          <a:srcRect l="13340" t="21795" r="15984" b="14541"/>
          <a:stretch/>
        </p:blipFill>
        <p:spPr>
          <a:xfrm>
            <a:off x="258521" y="386149"/>
            <a:ext cx="8626957" cy="4371202"/>
          </a:xfrm>
          <a:prstGeom prst="rect">
            <a:avLst/>
          </a:prstGeom>
        </p:spPr>
      </p:pic>
    </p:spTree>
    <p:extLst>
      <p:ext uri="{BB962C8B-B14F-4D97-AF65-F5344CB8AC3E}">
        <p14:creationId xmlns:p14="http://schemas.microsoft.com/office/powerpoint/2010/main" val="2808054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map of the world&#10;&#10;Description automatically generated">
            <a:extLst>
              <a:ext uri="{FF2B5EF4-FFF2-40B4-BE49-F238E27FC236}">
                <a16:creationId xmlns:a16="http://schemas.microsoft.com/office/drawing/2014/main" id="{02276CE6-8B23-08B6-E9A2-9FCE5F71A8AC}"/>
              </a:ext>
            </a:extLst>
          </p:cNvPr>
          <p:cNvPicPr>
            <a:picLocks noChangeAspect="1"/>
          </p:cNvPicPr>
          <p:nvPr/>
        </p:nvPicPr>
        <p:blipFill rotWithShape="1">
          <a:blip r:embed="rId3"/>
          <a:srcRect l="28243" t="21315" r="17703" b="11665"/>
          <a:stretch/>
        </p:blipFill>
        <p:spPr>
          <a:xfrm>
            <a:off x="1235265" y="244612"/>
            <a:ext cx="6673470" cy="4654276"/>
          </a:xfrm>
          <a:prstGeom prst="rect">
            <a:avLst/>
          </a:prstGeom>
        </p:spPr>
      </p:pic>
    </p:spTree>
    <p:extLst>
      <p:ext uri="{BB962C8B-B14F-4D97-AF65-F5344CB8AC3E}">
        <p14:creationId xmlns:p14="http://schemas.microsoft.com/office/powerpoint/2010/main" val="572807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united states&#10;&#10;Description automatically generated">
            <a:extLst>
              <a:ext uri="{FF2B5EF4-FFF2-40B4-BE49-F238E27FC236}">
                <a16:creationId xmlns:a16="http://schemas.microsoft.com/office/drawing/2014/main" id="{C702FEFF-6352-F054-81A8-EB365D17F1D6}"/>
              </a:ext>
            </a:extLst>
          </p:cNvPr>
          <p:cNvPicPr>
            <a:picLocks noChangeAspect="1"/>
          </p:cNvPicPr>
          <p:nvPr/>
        </p:nvPicPr>
        <p:blipFill rotWithShape="1">
          <a:blip r:embed="rId3"/>
          <a:srcRect l="23765" t="22309" r="24478" b="14027"/>
          <a:stretch/>
        </p:blipFill>
        <p:spPr>
          <a:xfrm>
            <a:off x="1215684" y="249500"/>
            <a:ext cx="6733830" cy="4659166"/>
          </a:xfrm>
          <a:prstGeom prst="rect">
            <a:avLst/>
          </a:prstGeom>
        </p:spPr>
      </p:pic>
    </p:spTree>
    <p:extLst>
      <p:ext uri="{BB962C8B-B14F-4D97-AF65-F5344CB8AC3E}">
        <p14:creationId xmlns:p14="http://schemas.microsoft.com/office/powerpoint/2010/main" val="3007436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0B75-74CD-F645-0669-2193C9B2B005}"/>
              </a:ext>
            </a:extLst>
          </p:cNvPr>
          <p:cNvSpPr>
            <a:spLocks noGrp="1"/>
          </p:cNvSpPr>
          <p:nvPr>
            <p:ph type="title"/>
          </p:nvPr>
        </p:nvSpPr>
        <p:spPr/>
        <p:txBody>
          <a:bodyPr/>
          <a:lstStyle/>
          <a:p>
            <a:r>
              <a:rPr lang="en-US" dirty="0"/>
              <a:t>Introduction to Avian Influenza</a:t>
            </a:r>
          </a:p>
        </p:txBody>
      </p:sp>
      <p:sp>
        <p:nvSpPr>
          <p:cNvPr id="3" name="Text Placeholder 2">
            <a:extLst>
              <a:ext uri="{FF2B5EF4-FFF2-40B4-BE49-F238E27FC236}">
                <a16:creationId xmlns:a16="http://schemas.microsoft.com/office/drawing/2014/main" id="{1B1348B1-08CA-EB06-8CBE-FDDC15325126}"/>
              </a:ext>
            </a:extLst>
          </p:cNvPr>
          <p:cNvSpPr>
            <a:spLocks noGrp="1"/>
          </p:cNvSpPr>
          <p:nvPr>
            <p:ph type="body" idx="1"/>
          </p:nvPr>
        </p:nvSpPr>
        <p:spPr/>
        <p:txBody>
          <a:bodyPr/>
          <a:lstStyle/>
          <a:p>
            <a:r>
              <a:rPr lang="en-US" dirty="0"/>
              <a:t>Highly pathogenic avian influenza (known as H5N1 or HPAI) is a subtype of Influenza A virus. Avian influenza is categorized as having either low (LP) or high pathogenicity (HP)</a:t>
            </a:r>
            <a:r>
              <a:rPr lang="en-US" baseline="30000" dirty="0"/>
              <a:t>1</a:t>
            </a:r>
            <a:r>
              <a:rPr lang="en-US" dirty="0"/>
              <a:t>.</a:t>
            </a:r>
          </a:p>
          <a:p>
            <a:r>
              <a:rPr lang="en-US" dirty="0"/>
              <a:t>LPAI is endemic in waterfowl populations; terrestrial species, such as turkeys and chickens, are not natural hosts</a:t>
            </a:r>
            <a:r>
              <a:rPr lang="en-US" baseline="30000" dirty="0"/>
              <a:t>1</a:t>
            </a:r>
            <a:r>
              <a:rPr lang="en-US" dirty="0"/>
              <a:t>.</a:t>
            </a:r>
          </a:p>
          <a:p>
            <a:r>
              <a:rPr lang="en-US" dirty="0"/>
              <a:t>HPAI viruses of clade 2.3.4.4b underwent an explosive geographic expansion in 2021, spreading to North America and infecting wild birds and domestic poultry</a:t>
            </a:r>
            <a:r>
              <a:rPr lang="en-US" baseline="30000" dirty="0"/>
              <a:t>2</a:t>
            </a:r>
            <a:r>
              <a:rPr lang="en-US" dirty="0"/>
              <a:t>.</a:t>
            </a:r>
          </a:p>
          <a:p>
            <a:pPr lvl="1"/>
            <a:r>
              <a:rPr lang="en-US" dirty="0"/>
              <a:t>The virus’ first introduction to North America was in Newfoundland and Labrador, Canada in November 2021.</a:t>
            </a:r>
          </a:p>
          <a:p>
            <a:pPr lvl="1"/>
            <a:r>
              <a:rPr lang="en-US" dirty="0"/>
              <a:t>The virus soon entered the US in December of 2021.</a:t>
            </a:r>
          </a:p>
        </p:txBody>
      </p:sp>
    </p:spTree>
    <p:extLst>
      <p:ext uri="{BB962C8B-B14F-4D97-AF65-F5344CB8AC3E}">
        <p14:creationId xmlns:p14="http://schemas.microsoft.com/office/powerpoint/2010/main" val="1545478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C499-BCC0-593A-F5B6-FC5F47B0FE48}"/>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7B8E95B9-707C-249B-9A36-FEE71FCC63E8}"/>
              </a:ext>
            </a:extLst>
          </p:cNvPr>
          <p:cNvSpPr>
            <a:spLocks noGrp="1"/>
          </p:cNvSpPr>
          <p:nvPr>
            <p:ph type="body" idx="1"/>
          </p:nvPr>
        </p:nvSpPr>
        <p:spPr/>
        <p:txBody>
          <a:bodyPr/>
          <a:lstStyle/>
          <a:p>
            <a:r>
              <a:rPr lang="en-US" dirty="0"/>
              <a:t>Centroid Issues:</a:t>
            </a:r>
          </a:p>
          <a:p>
            <a:pPr lvl="1"/>
            <a:r>
              <a:rPr lang="en-US" dirty="0"/>
              <a:t>Four centroids in water</a:t>
            </a:r>
          </a:p>
          <a:p>
            <a:pPr lvl="1"/>
            <a:r>
              <a:rPr lang="en-US" dirty="0"/>
              <a:t>One centroid in location with few events (spilt between two population centers)</a:t>
            </a:r>
          </a:p>
          <a:p>
            <a:r>
              <a:rPr lang="en-US" dirty="0"/>
              <a:t>Centroids with issues were reassigned to the nearest location of high activity</a:t>
            </a:r>
          </a:p>
          <a:p>
            <a:endParaRPr lang="en-US" dirty="0"/>
          </a:p>
        </p:txBody>
      </p:sp>
    </p:spTree>
    <p:extLst>
      <p:ext uri="{BB962C8B-B14F-4D97-AF65-F5344CB8AC3E}">
        <p14:creationId xmlns:p14="http://schemas.microsoft.com/office/powerpoint/2010/main" val="1212629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E811DD8B-73D0-4FB7-8F50-97B1EEB38C41}"/>
              </a:ext>
            </a:extLst>
          </p:cNvPr>
          <p:cNvPicPr>
            <a:picLocks noChangeAspect="1"/>
          </p:cNvPicPr>
          <p:nvPr/>
        </p:nvPicPr>
        <p:blipFill rotWithShape="1">
          <a:blip r:embed="rId3"/>
          <a:srcRect l="7207" t="11371" r="10270" b="8708"/>
          <a:stretch/>
        </p:blipFill>
        <p:spPr>
          <a:xfrm>
            <a:off x="296561" y="242662"/>
            <a:ext cx="8550877" cy="4658176"/>
          </a:xfrm>
          <a:prstGeom prst="rect">
            <a:avLst/>
          </a:prstGeom>
        </p:spPr>
      </p:pic>
    </p:spTree>
    <p:extLst>
      <p:ext uri="{BB962C8B-B14F-4D97-AF65-F5344CB8AC3E}">
        <p14:creationId xmlns:p14="http://schemas.microsoft.com/office/powerpoint/2010/main" val="3037228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08394-47D1-0412-EFBF-E7A07C3BCE3A}"/>
              </a:ext>
            </a:extLst>
          </p:cNvPr>
          <p:cNvSpPr>
            <a:spLocks noGrp="1"/>
          </p:cNvSpPr>
          <p:nvPr>
            <p:ph type="title"/>
          </p:nvPr>
        </p:nvSpPr>
        <p:spPr/>
        <p:txBody>
          <a:bodyPr/>
          <a:lstStyle/>
          <a:p>
            <a:r>
              <a:rPr lang="en-US" dirty="0"/>
              <a:t>Results</a:t>
            </a:r>
          </a:p>
        </p:txBody>
      </p:sp>
      <p:sp>
        <p:nvSpPr>
          <p:cNvPr id="4" name="Subtitle 3">
            <a:extLst>
              <a:ext uri="{FF2B5EF4-FFF2-40B4-BE49-F238E27FC236}">
                <a16:creationId xmlns:a16="http://schemas.microsoft.com/office/drawing/2014/main" id="{1E7CF3C6-4F32-B224-31E0-E3A6A903D6D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4361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6F5D-2651-887E-2F33-E1D9BD71E52B}"/>
              </a:ext>
            </a:extLst>
          </p:cNvPr>
          <p:cNvSpPr>
            <a:spLocks noGrp="1"/>
          </p:cNvSpPr>
          <p:nvPr>
            <p:ph type="title"/>
          </p:nvPr>
        </p:nvSpPr>
        <p:spPr/>
        <p:txBody>
          <a:bodyPr/>
          <a:lstStyle/>
          <a:p>
            <a:r>
              <a:rPr lang="en-US" dirty="0"/>
              <a:t>Results Analysis</a:t>
            </a:r>
          </a:p>
        </p:txBody>
      </p:sp>
      <p:sp>
        <p:nvSpPr>
          <p:cNvPr id="3" name="Subtitle 2">
            <a:extLst>
              <a:ext uri="{FF2B5EF4-FFF2-40B4-BE49-F238E27FC236}">
                <a16:creationId xmlns:a16="http://schemas.microsoft.com/office/drawing/2014/main" id="{95D51AAD-AC84-9258-AE85-ABA3DCF2B6B4}"/>
              </a:ext>
            </a:extLst>
          </p:cNvPr>
          <p:cNvSpPr>
            <a:spLocks noGrp="1"/>
          </p:cNvSpPr>
          <p:nvPr>
            <p:ph type="subTitle" idx="1"/>
          </p:nvPr>
        </p:nvSpPr>
        <p:spPr/>
        <p:txBody>
          <a:bodyPr/>
          <a:lstStyle/>
          <a:p>
            <a:r>
              <a:rPr lang="en-US" dirty="0"/>
              <a:t>No outbreak data for Hawaii.</a:t>
            </a:r>
          </a:p>
          <a:p>
            <a:r>
              <a:rPr lang="en-US" dirty="0"/>
              <a:t>France is not a meaningful monitoring location.</a:t>
            </a:r>
          </a:p>
          <a:p>
            <a:r>
              <a:rPr lang="en-US" dirty="0"/>
              <a:t>All states (including Hawaii) are covered by at least 2 monitoring locations.</a:t>
            </a:r>
          </a:p>
        </p:txBody>
      </p:sp>
    </p:spTree>
    <p:extLst>
      <p:ext uri="{BB962C8B-B14F-4D97-AF65-F5344CB8AC3E}">
        <p14:creationId xmlns:p14="http://schemas.microsoft.com/office/powerpoint/2010/main" val="95691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22043FD2-2BA3-CDFE-573E-F05CAB0F27A4}"/>
              </a:ext>
            </a:extLst>
          </p:cNvPr>
          <p:cNvPicPr>
            <a:picLocks noChangeAspect="1"/>
          </p:cNvPicPr>
          <p:nvPr/>
        </p:nvPicPr>
        <p:blipFill>
          <a:blip r:embed="rId3"/>
          <a:stretch>
            <a:fillRect/>
          </a:stretch>
        </p:blipFill>
        <p:spPr>
          <a:xfrm>
            <a:off x="256032" y="261354"/>
            <a:ext cx="8619744" cy="4636592"/>
          </a:xfrm>
          <a:prstGeom prst="rect">
            <a:avLst/>
          </a:prstGeom>
        </p:spPr>
      </p:pic>
      <p:graphicFrame>
        <p:nvGraphicFramePr>
          <p:cNvPr id="2" name="Object 1">
            <a:extLst>
              <a:ext uri="{FF2B5EF4-FFF2-40B4-BE49-F238E27FC236}">
                <a16:creationId xmlns:a16="http://schemas.microsoft.com/office/drawing/2014/main" id="{255CDCE4-5FE3-A353-106C-69F0A6890CC4}"/>
              </a:ext>
            </a:extLst>
          </p:cNvPr>
          <p:cNvGraphicFramePr>
            <a:graphicFrameLocks noChangeAspect="1"/>
          </p:cNvGraphicFramePr>
          <p:nvPr>
            <p:extLst>
              <p:ext uri="{D42A27DB-BD31-4B8C-83A1-F6EECF244321}">
                <p14:modId xmlns:p14="http://schemas.microsoft.com/office/powerpoint/2010/main" val="1023815571"/>
              </p:ext>
            </p:extLst>
          </p:nvPr>
        </p:nvGraphicFramePr>
        <p:xfrm>
          <a:off x="3957638" y="2376488"/>
          <a:ext cx="1228725" cy="390525"/>
        </p:xfrm>
        <a:graphic>
          <a:graphicData uri="http://schemas.openxmlformats.org/presentationml/2006/ole">
            <mc:AlternateContent xmlns:mc="http://schemas.openxmlformats.org/markup-compatibility/2006">
              <mc:Choice xmlns:v="urn:schemas-microsoft-com:vml" Requires="v">
                <p:oleObj name="Worksheet" r:id="rId4" imgW="1228696" imgH="390661" progId="Excel.Sheet.12">
                  <p:embed/>
                </p:oleObj>
              </mc:Choice>
              <mc:Fallback>
                <p:oleObj name="Worksheet" r:id="rId4" imgW="1228696" imgH="390661" progId="Excel.Sheet.12">
                  <p:embed/>
                  <p:pic>
                    <p:nvPicPr>
                      <p:cNvPr id="0" name=""/>
                      <p:cNvPicPr/>
                      <p:nvPr/>
                    </p:nvPicPr>
                    <p:blipFill>
                      <a:blip r:embed="rId5"/>
                      <a:stretch>
                        <a:fillRect/>
                      </a:stretch>
                    </p:blipFill>
                    <p:spPr>
                      <a:xfrm>
                        <a:off x="3957638" y="2376488"/>
                        <a:ext cx="1228725" cy="390525"/>
                      </a:xfrm>
                      <a:prstGeom prst="rect">
                        <a:avLst/>
                      </a:prstGeom>
                    </p:spPr>
                  </p:pic>
                </p:oleObj>
              </mc:Fallback>
            </mc:AlternateContent>
          </a:graphicData>
        </a:graphic>
      </p:graphicFrame>
    </p:spTree>
    <p:extLst>
      <p:ext uri="{BB962C8B-B14F-4D97-AF65-F5344CB8AC3E}">
        <p14:creationId xmlns:p14="http://schemas.microsoft.com/office/powerpoint/2010/main" val="329379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united states&#10;&#10;Description automatically generated">
            <a:extLst>
              <a:ext uri="{FF2B5EF4-FFF2-40B4-BE49-F238E27FC236}">
                <a16:creationId xmlns:a16="http://schemas.microsoft.com/office/drawing/2014/main" id="{9236111C-2AE8-F84A-CECE-9AA9071FFDFD}"/>
              </a:ext>
            </a:extLst>
          </p:cNvPr>
          <p:cNvPicPr>
            <a:picLocks noChangeAspect="1"/>
          </p:cNvPicPr>
          <p:nvPr/>
        </p:nvPicPr>
        <p:blipFill>
          <a:blip r:embed="rId3"/>
          <a:stretch>
            <a:fillRect/>
          </a:stretch>
        </p:blipFill>
        <p:spPr>
          <a:xfrm>
            <a:off x="255801" y="308839"/>
            <a:ext cx="8632397" cy="4525821"/>
          </a:xfrm>
          <a:prstGeom prst="rect">
            <a:avLst/>
          </a:prstGeom>
        </p:spPr>
      </p:pic>
    </p:spTree>
    <p:extLst>
      <p:ext uri="{BB962C8B-B14F-4D97-AF65-F5344CB8AC3E}">
        <p14:creationId xmlns:p14="http://schemas.microsoft.com/office/powerpoint/2010/main" val="3136585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D4BC-0A2E-67DA-C7C3-4489539138A0}"/>
              </a:ext>
            </a:extLst>
          </p:cNvPr>
          <p:cNvSpPr>
            <a:spLocks noGrp="1"/>
          </p:cNvSpPr>
          <p:nvPr>
            <p:ph type="title"/>
          </p:nvPr>
        </p:nvSpPr>
        <p:spPr/>
        <p:txBody>
          <a:bodyPr/>
          <a:lstStyle/>
          <a:p>
            <a:r>
              <a:rPr lang="en-US" dirty="0"/>
              <a:t>Discussion</a:t>
            </a:r>
          </a:p>
        </p:txBody>
      </p:sp>
      <p:sp>
        <p:nvSpPr>
          <p:cNvPr id="3" name="Text Placeholder 2">
            <a:extLst>
              <a:ext uri="{FF2B5EF4-FFF2-40B4-BE49-F238E27FC236}">
                <a16:creationId xmlns:a16="http://schemas.microsoft.com/office/drawing/2014/main" id="{F0AADBDF-CCDA-3DD0-CB6F-74A5A71A6178}"/>
              </a:ext>
            </a:extLst>
          </p:cNvPr>
          <p:cNvSpPr>
            <a:spLocks noGrp="1"/>
          </p:cNvSpPr>
          <p:nvPr>
            <p:ph type="body" idx="1"/>
          </p:nvPr>
        </p:nvSpPr>
        <p:spPr/>
        <p:txBody>
          <a:bodyPr/>
          <a:lstStyle/>
          <a:p>
            <a:r>
              <a:rPr lang="en-US" dirty="0"/>
              <a:t>Early warning and detection are integral to mitigating disease spread and limit population culling</a:t>
            </a:r>
          </a:p>
          <a:p>
            <a:r>
              <a:rPr lang="en-US" dirty="0"/>
              <a:t>Lead time given by monitoring (avg of 16 days) gives ample opportunity to make preparations.</a:t>
            </a:r>
          </a:p>
          <a:p>
            <a:pPr lvl="1"/>
            <a:r>
              <a:rPr lang="en-US" dirty="0"/>
              <a:t>Allows farms and estuaries to take necessary precautions against disease entrance and time to heighten awareness of signs of disease in bird signs.</a:t>
            </a:r>
          </a:p>
        </p:txBody>
      </p:sp>
    </p:spTree>
    <p:extLst>
      <p:ext uri="{BB962C8B-B14F-4D97-AF65-F5344CB8AC3E}">
        <p14:creationId xmlns:p14="http://schemas.microsoft.com/office/powerpoint/2010/main" val="3331566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C400-C995-2879-FB1C-CF37476AD3FC}"/>
              </a:ext>
            </a:extLst>
          </p:cNvPr>
          <p:cNvSpPr>
            <a:spLocks noGrp="1"/>
          </p:cNvSpPr>
          <p:nvPr>
            <p:ph type="ctrTitle"/>
          </p:nvPr>
        </p:nvSpPr>
        <p:spPr/>
        <p:txBody>
          <a:bodyPr/>
          <a:lstStyle/>
          <a:p>
            <a:r>
              <a:rPr lang="en" dirty="0"/>
              <a:t>Thank You for Listening</a:t>
            </a:r>
            <a:endParaRPr lang="en-US" dirty="0"/>
          </a:p>
        </p:txBody>
      </p:sp>
      <p:sp>
        <p:nvSpPr>
          <p:cNvPr id="3" name="Subtitle 2">
            <a:extLst>
              <a:ext uri="{FF2B5EF4-FFF2-40B4-BE49-F238E27FC236}">
                <a16:creationId xmlns:a16="http://schemas.microsoft.com/office/drawing/2014/main" id="{D05382C8-8C8B-C466-06E1-5DEF8ED729B9}"/>
              </a:ext>
            </a:extLst>
          </p:cNvPr>
          <p:cNvSpPr>
            <a:spLocks noGrp="1"/>
          </p:cNvSpPr>
          <p:nvPr>
            <p:ph type="subTitle" idx="1"/>
          </p:nvPr>
        </p:nvSpPr>
        <p:spPr/>
        <p:txBody>
          <a:bodyPr/>
          <a:lstStyle/>
          <a:p>
            <a:pPr indent="0" algn="r" rtl="1"/>
            <a:r>
              <a:rPr lang="en-US" dirty="0">
                <a:solidFill>
                  <a:schemeClr val="dk1"/>
                </a:solidFill>
                <a:latin typeface="Hanken Grotesk"/>
                <a:ea typeface="Hanken Grotesk"/>
                <a:cs typeface="Hanken Grotesk"/>
                <a:sym typeface="Hanken Grotesk"/>
              </a:rPr>
              <a:t>IAV is a growing concern due to the threat it poses to livestock and its zoonotic potential. Although control practices are effective, early warning of outbreaks has the potential to drastically reduce the number livestock culled. </a:t>
            </a:r>
          </a:p>
          <a:p>
            <a:endParaRPr lang="en-US" dirty="0"/>
          </a:p>
        </p:txBody>
      </p:sp>
    </p:spTree>
    <p:extLst>
      <p:ext uri="{BB962C8B-B14F-4D97-AF65-F5344CB8AC3E}">
        <p14:creationId xmlns:p14="http://schemas.microsoft.com/office/powerpoint/2010/main" val="793873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8EA3E-5117-C173-E91D-75120F0CE4B2}"/>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CDF95460-56D4-BA28-F353-576302E5FBB7}"/>
              </a:ext>
            </a:extLst>
          </p:cNvPr>
          <p:cNvSpPr>
            <a:spLocks noGrp="1"/>
          </p:cNvSpPr>
          <p:nvPr>
            <p:ph type="body" idx="1"/>
          </p:nvPr>
        </p:nvSpPr>
        <p:spPr/>
        <p:txBody>
          <a:bodyPr/>
          <a:lstStyle/>
          <a:p>
            <a:pPr marL="177800" indent="0">
              <a:buNone/>
            </a:pPr>
            <a:r>
              <a:rPr lang="en-US" sz="1100" dirty="0"/>
              <a:t>Presentation template created by </a:t>
            </a:r>
            <a:r>
              <a:rPr lang="en-US" sz="1100" dirty="0" err="1"/>
              <a:t>Slidesgo</a:t>
            </a:r>
            <a:r>
              <a:rPr lang="en-US" sz="1100" dirty="0"/>
              <a:t> using icons from </a:t>
            </a:r>
            <a:r>
              <a:rPr lang="en-US" sz="1100" dirty="0" err="1"/>
              <a:t>Flaticon</a:t>
            </a:r>
            <a:r>
              <a:rPr lang="en-US" sz="1100" dirty="0"/>
              <a:t> and images from </a:t>
            </a:r>
            <a:r>
              <a:rPr lang="en-US" sz="1100" dirty="0" err="1"/>
              <a:t>Freepik</a:t>
            </a:r>
            <a:endParaRPr lang="en-US" sz="1100" dirty="0"/>
          </a:p>
          <a:p>
            <a:pPr marL="520700" indent="-342900">
              <a:buFont typeface="+mj-lt"/>
              <a:buAutoNum type="arabicPeriod"/>
            </a:pPr>
            <a:r>
              <a:rPr lang="en-US" sz="1100" dirty="0"/>
              <a:t>Spackman, E. A Brief Introduction to Avian Influenza Virus. Methods Mol Biol 2123, 83-92 (2020). </a:t>
            </a:r>
            <a:r>
              <a:rPr lang="en-US" sz="1100" dirty="0">
                <a:hlinkClick r:id="rId2"/>
              </a:rPr>
              <a:t>https://doi.org/10.1007/978-1-0716-0346-8_7</a:t>
            </a:r>
            <a:endParaRPr lang="en-US" sz="1100" dirty="0"/>
          </a:p>
          <a:p>
            <a:pPr marL="520700" indent="-342900">
              <a:buFont typeface="+mj-lt"/>
              <a:buAutoNum type="arabicPeriod"/>
            </a:pPr>
            <a:r>
              <a:rPr lang="en-US" sz="1100" dirty="0" err="1"/>
              <a:t>Kandeil</a:t>
            </a:r>
            <a:r>
              <a:rPr lang="en-US" sz="1100" dirty="0"/>
              <a:t>, A. et al. Rapid evolution of A(H5N1) influenza viruses after intercontinental spread to North America. Nat </a:t>
            </a:r>
            <a:r>
              <a:rPr lang="en-US" sz="1100" dirty="0" err="1"/>
              <a:t>Commun</a:t>
            </a:r>
            <a:r>
              <a:rPr lang="en-US" sz="1100" dirty="0"/>
              <a:t> 14, 3082 (2023). </a:t>
            </a:r>
            <a:r>
              <a:rPr lang="en-US" sz="1100" dirty="0">
                <a:hlinkClick r:id="rId3"/>
              </a:rPr>
              <a:t>https://doi.org/10.1038/s41467-023-38415-7</a:t>
            </a:r>
            <a:endParaRPr lang="en-US" sz="1100" dirty="0"/>
          </a:p>
          <a:p>
            <a:pPr marL="520700" indent="-342900">
              <a:buFont typeface="+mj-lt"/>
              <a:buAutoNum type="arabicPeriod"/>
            </a:pPr>
            <a:r>
              <a:rPr lang="en-US" sz="1100" dirty="0"/>
              <a:t>World Animal Health Information System. </a:t>
            </a:r>
            <a:r>
              <a:rPr lang="en-US" sz="1100" dirty="0">
                <a:hlinkClick r:id="rId4"/>
              </a:rPr>
              <a:t>https://wahis.woah.org/#/dashboards/qd-dashboard</a:t>
            </a:r>
            <a:r>
              <a:rPr lang="en-US" sz="1100" dirty="0"/>
              <a:t> (World Organization for Animal Health, 2024)</a:t>
            </a:r>
          </a:p>
          <a:p>
            <a:pPr marL="520700" indent="-342900">
              <a:buFont typeface="+mj-lt"/>
              <a:buAutoNum type="arabicPeriod"/>
            </a:pPr>
            <a:r>
              <a:rPr lang="en-US" sz="1100" dirty="0"/>
              <a:t>Bennison, A. et al. Detection and spread of high pathogenicity avian influenza virus H5N1 in the Antarctic region. </a:t>
            </a:r>
            <a:r>
              <a:rPr lang="en-US" sz="1100" dirty="0" err="1"/>
              <a:t>BioRxiv</a:t>
            </a:r>
            <a:r>
              <a:rPr lang="en-US" sz="1100" dirty="0"/>
              <a:t> (2023). https://doi.org/10.1101/2023.11.23.568045  </a:t>
            </a:r>
          </a:p>
          <a:p>
            <a:pPr marL="520700" indent="-342900">
              <a:buFont typeface="+mj-lt"/>
              <a:buAutoNum type="arabicPeriod"/>
            </a:pPr>
            <a:r>
              <a:rPr lang="en-US" sz="1100" dirty="0" err="1"/>
              <a:t>Restori</a:t>
            </a:r>
            <a:r>
              <a:rPr lang="en-US" sz="1100" dirty="0"/>
              <a:t>, K. a. S. K. a. F. C. a. P. D. a. V. D. a. R. V. a. L. A. a. S. T. Risk assessment of a highly pathogenic H5N1 influenza virus from mink. Nature Communications 15 (2024). </a:t>
            </a:r>
            <a:r>
              <a:rPr lang="en-US" sz="1100" dirty="0">
                <a:hlinkClick r:id="rId5"/>
              </a:rPr>
              <a:t>https://doi.org/10.1038/s41467-024-48475-y</a:t>
            </a:r>
            <a:r>
              <a:rPr lang="en-US" sz="1100" dirty="0"/>
              <a:t> </a:t>
            </a:r>
          </a:p>
          <a:p>
            <a:pPr marL="520700" indent="-342900">
              <a:buFont typeface="+mj-lt"/>
              <a:buAutoNum type="arabicPeriod"/>
            </a:pPr>
            <a:r>
              <a:rPr lang="en-US" sz="1100" dirty="0"/>
              <a:t>CDC Confirms Second Human H5 Bird Flu Case in Michigan; Third Case Tied to Dairy Outbreak.  </a:t>
            </a:r>
            <a:r>
              <a:rPr lang="en-US" sz="1100" dirty="0">
                <a:hlinkClick r:id="rId6"/>
              </a:rPr>
              <a:t>https://www.cdc.gov/media/releases/2024/p0530-h5-human-case-michigan.html</a:t>
            </a:r>
            <a:r>
              <a:rPr lang="en-US" sz="1100" dirty="0"/>
              <a:t> (Centers for Disease control and Prevention, 2024)</a:t>
            </a:r>
          </a:p>
          <a:p>
            <a:pPr marL="520700" indent="-342900">
              <a:buFont typeface="+mj-lt"/>
              <a:buAutoNum type="arabicPeriod"/>
            </a:pPr>
            <a:r>
              <a:rPr lang="en-US" sz="1100" dirty="0"/>
              <a:t>Branda, F., </a:t>
            </a:r>
            <a:r>
              <a:rPr lang="en-US" sz="1100" dirty="0" err="1"/>
              <a:t>Giovanetti</a:t>
            </a:r>
            <a:r>
              <a:rPr lang="en-US" sz="1100" dirty="0"/>
              <a:t>, M., Scarpa, F. &amp; </a:t>
            </a:r>
            <a:r>
              <a:rPr lang="en-US" sz="1100" dirty="0" err="1"/>
              <a:t>Ciccozzi</a:t>
            </a:r>
            <a:r>
              <a:rPr lang="en-US" sz="1100" dirty="0"/>
              <a:t>, M. Monitoring avian influenza in mammals with real-time data. Pathogens and Global Health 1–5 (2024). doi:10.1080/20477724.2024.2323843</a:t>
            </a:r>
          </a:p>
          <a:p>
            <a:pPr marL="520700" indent="-342900">
              <a:buFont typeface="+mj-lt"/>
              <a:buAutoNum type="arabicPeriod"/>
            </a:pPr>
            <a:r>
              <a:rPr lang="en-US" sz="1100" dirty="0" err="1"/>
              <a:t>Verhagen</a:t>
            </a:r>
            <a:r>
              <a:rPr lang="en-US" sz="1100" dirty="0"/>
              <a:t>, J. H., </a:t>
            </a:r>
            <a:r>
              <a:rPr lang="en-US" sz="1100" dirty="0" err="1"/>
              <a:t>Fouchier</a:t>
            </a:r>
            <a:r>
              <a:rPr lang="en-US" sz="1100" dirty="0"/>
              <a:t>, R. A. &amp; Lewis, N. Highly pathogenic avian influenza viruses at the wild–domestic bird interface in Europe: Future directions for research and surveillance. Viruses 13, 212 (2021).</a:t>
            </a:r>
          </a:p>
        </p:txBody>
      </p:sp>
    </p:spTree>
    <p:extLst>
      <p:ext uri="{BB962C8B-B14F-4D97-AF65-F5344CB8AC3E}">
        <p14:creationId xmlns:p14="http://schemas.microsoft.com/office/powerpoint/2010/main" val="2494973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ED398-EAE8-CC93-D4A7-78BB5830A106}"/>
              </a:ext>
            </a:extLst>
          </p:cNvPr>
          <p:cNvSpPr>
            <a:spLocks noGrp="1"/>
          </p:cNvSpPr>
          <p:nvPr>
            <p:ph type="title"/>
          </p:nvPr>
        </p:nvSpPr>
        <p:spPr/>
        <p:txBody>
          <a:bodyPr/>
          <a:lstStyle/>
          <a:p>
            <a:r>
              <a:rPr lang="en-US" dirty="0"/>
              <a:t>Major Takeaways</a:t>
            </a:r>
          </a:p>
        </p:txBody>
      </p:sp>
      <p:sp>
        <p:nvSpPr>
          <p:cNvPr id="3" name="Text Placeholder 2">
            <a:extLst>
              <a:ext uri="{FF2B5EF4-FFF2-40B4-BE49-F238E27FC236}">
                <a16:creationId xmlns:a16="http://schemas.microsoft.com/office/drawing/2014/main" id="{7A8D6811-AED0-7D92-CCAB-4A81EEDAE48D}"/>
              </a:ext>
            </a:extLst>
          </p:cNvPr>
          <p:cNvSpPr>
            <a:spLocks noGrp="1"/>
          </p:cNvSpPr>
          <p:nvPr>
            <p:ph type="body" idx="1"/>
          </p:nvPr>
        </p:nvSpPr>
        <p:spPr/>
        <p:txBody>
          <a:bodyPr/>
          <a:lstStyle/>
          <a:p>
            <a:r>
              <a:rPr lang="en-US" dirty="0"/>
              <a:t>The importance of data cleaning</a:t>
            </a:r>
          </a:p>
          <a:p>
            <a:r>
              <a:rPr lang="en-US" dirty="0"/>
              <a:t>Use your given tools when possible</a:t>
            </a:r>
          </a:p>
          <a:p>
            <a:r>
              <a:rPr lang="en-US" dirty="0"/>
              <a:t>Trust your gut</a:t>
            </a:r>
          </a:p>
          <a:p>
            <a:r>
              <a:rPr lang="en-US" dirty="0"/>
              <a:t>Google doesn’t always know the answer</a:t>
            </a:r>
          </a:p>
          <a:p>
            <a:r>
              <a:rPr lang="en-US" dirty="0"/>
              <a:t>There are a lot of different ways to make visualizations</a:t>
            </a:r>
          </a:p>
          <a:p>
            <a:endParaRPr lang="en-US" dirty="0"/>
          </a:p>
        </p:txBody>
      </p:sp>
    </p:spTree>
    <p:extLst>
      <p:ext uri="{BB962C8B-B14F-4D97-AF65-F5344CB8AC3E}">
        <p14:creationId xmlns:p14="http://schemas.microsoft.com/office/powerpoint/2010/main" val="1185365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62F5F5D-DC57-44A8-557C-1632B7892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072" y="261552"/>
            <a:ext cx="6539856" cy="46203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E6BF59-85DE-A7E5-170F-9B2B32231933}"/>
              </a:ext>
            </a:extLst>
          </p:cNvPr>
          <p:cNvSpPr txBox="1"/>
          <p:nvPr/>
        </p:nvSpPr>
        <p:spPr>
          <a:xfrm>
            <a:off x="181233" y="4881947"/>
            <a:ext cx="933269" cy="307777"/>
          </a:xfrm>
          <a:prstGeom prst="rect">
            <a:avLst/>
          </a:prstGeom>
          <a:noFill/>
        </p:spPr>
        <p:txBody>
          <a:bodyPr wrap="none" rtlCol="0">
            <a:spAutoFit/>
          </a:bodyPr>
          <a:lstStyle/>
          <a:p>
            <a:r>
              <a:rPr lang="en-US" dirty="0"/>
              <a:t>Via AMBI</a:t>
            </a:r>
          </a:p>
        </p:txBody>
      </p:sp>
    </p:spTree>
    <p:extLst>
      <p:ext uri="{BB962C8B-B14F-4D97-AF65-F5344CB8AC3E}">
        <p14:creationId xmlns:p14="http://schemas.microsoft.com/office/powerpoint/2010/main" val="686113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5B34A9-7204-91C3-935D-1D684F419CEA}"/>
              </a:ext>
            </a:extLst>
          </p:cNvPr>
          <p:cNvPicPr>
            <a:picLocks noChangeAspect="1"/>
          </p:cNvPicPr>
          <p:nvPr/>
        </p:nvPicPr>
        <p:blipFill>
          <a:blip r:embed="rId2"/>
          <a:stretch>
            <a:fillRect/>
          </a:stretch>
        </p:blipFill>
        <p:spPr>
          <a:xfrm>
            <a:off x="262469" y="400612"/>
            <a:ext cx="4967900" cy="4450279"/>
          </a:xfrm>
          <a:prstGeom prst="rect">
            <a:avLst/>
          </a:prstGeom>
        </p:spPr>
      </p:pic>
      <p:pic>
        <p:nvPicPr>
          <p:cNvPr id="4" name="Picture 3">
            <a:extLst>
              <a:ext uri="{FF2B5EF4-FFF2-40B4-BE49-F238E27FC236}">
                <a16:creationId xmlns:a16="http://schemas.microsoft.com/office/drawing/2014/main" id="{7271C121-19D7-EB9F-AAE1-D352DEB18451}"/>
              </a:ext>
            </a:extLst>
          </p:cNvPr>
          <p:cNvPicPr>
            <a:picLocks noChangeAspect="1"/>
          </p:cNvPicPr>
          <p:nvPr/>
        </p:nvPicPr>
        <p:blipFill>
          <a:blip r:embed="rId3"/>
          <a:stretch>
            <a:fillRect/>
          </a:stretch>
        </p:blipFill>
        <p:spPr>
          <a:xfrm>
            <a:off x="5230369" y="926592"/>
            <a:ext cx="3328415" cy="3445716"/>
          </a:xfrm>
          <a:prstGeom prst="rect">
            <a:avLst/>
          </a:prstGeom>
        </p:spPr>
      </p:pic>
    </p:spTree>
    <p:extLst>
      <p:ext uri="{BB962C8B-B14F-4D97-AF65-F5344CB8AC3E}">
        <p14:creationId xmlns:p14="http://schemas.microsoft.com/office/powerpoint/2010/main" val="2915663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1C794-4CF2-4AF9-F39F-C9AADF1A9CAC}"/>
              </a:ext>
            </a:extLst>
          </p:cNvPr>
          <p:cNvSpPr>
            <a:spLocks noGrp="1"/>
          </p:cNvSpPr>
          <p:nvPr>
            <p:ph type="title"/>
          </p:nvPr>
        </p:nvSpPr>
        <p:spPr/>
        <p:txBody>
          <a:bodyPr/>
          <a:lstStyle/>
          <a:p>
            <a:r>
              <a:rPr lang="en-US" dirty="0"/>
              <a:t>Total Country Connections (Top 6)</a:t>
            </a:r>
          </a:p>
        </p:txBody>
      </p:sp>
      <p:sp>
        <p:nvSpPr>
          <p:cNvPr id="3" name="Text Placeholder 2">
            <a:extLst>
              <a:ext uri="{FF2B5EF4-FFF2-40B4-BE49-F238E27FC236}">
                <a16:creationId xmlns:a16="http://schemas.microsoft.com/office/drawing/2014/main" id="{BCECA596-19C7-3B3C-DCAD-996EB9F48745}"/>
              </a:ext>
            </a:extLst>
          </p:cNvPr>
          <p:cNvSpPr>
            <a:spLocks noGrp="1"/>
          </p:cNvSpPr>
          <p:nvPr>
            <p:ph type="body" idx="1"/>
          </p:nvPr>
        </p:nvSpPr>
        <p:spPr/>
        <p:txBody>
          <a:bodyPr/>
          <a:lstStyle/>
          <a:p>
            <a:r>
              <a:rPr lang="en-US" dirty="0"/>
              <a:t>USA: 2451</a:t>
            </a:r>
          </a:p>
          <a:p>
            <a:r>
              <a:rPr lang="en-US" dirty="0"/>
              <a:t>CAN: 426</a:t>
            </a:r>
          </a:p>
          <a:p>
            <a:r>
              <a:rPr lang="en-US" dirty="0"/>
              <a:t>MEX: 374</a:t>
            </a:r>
          </a:p>
          <a:p>
            <a:r>
              <a:rPr lang="en-US" dirty="0"/>
              <a:t>GHA: 102</a:t>
            </a:r>
          </a:p>
          <a:p>
            <a:r>
              <a:rPr lang="en-US" dirty="0"/>
              <a:t>CUB: 78</a:t>
            </a:r>
          </a:p>
          <a:p>
            <a:r>
              <a:rPr lang="en-US" dirty="0"/>
              <a:t>PAN: 63</a:t>
            </a:r>
          </a:p>
        </p:txBody>
      </p:sp>
    </p:spTree>
    <p:extLst>
      <p:ext uri="{BB962C8B-B14F-4D97-AF65-F5344CB8AC3E}">
        <p14:creationId xmlns:p14="http://schemas.microsoft.com/office/powerpoint/2010/main" val="3226468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EF0A-3F94-4619-0C98-069E2D3FF5CF}"/>
              </a:ext>
            </a:extLst>
          </p:cNvPr>
          <p:cNvSpPr>
            <a:spLocks noGrp="1"/>
          </p:cNvSpPr>
          <p:nvPr>
            <p:ph type="title"/>
          </p:nvPr>
        </p:nvSpPr>
        <p:spPr/>
        <p:txBody>
          <a:bodyPr/>
          <a:lstStyle/>
          <a:p>
            <a:r>
              <a:rPr lang="en-US" dirty="0"/>
              <a:t>Tools Used</a:t>
            </a:r>
          </a:p>
        </p:txBody>
      </p:sp>
      <p:sp>
        <p:nvSpPr>
          <p:cNvPr id="3" name="Text Placeholder 2">
            <a:extLst>
              <a:ext uri="{FF2B5EF4-FFF2-40B4-BE49-F238E27FC236}">
                <a16:creationId xmlns:a16="http://schemas.microsoft.com/office/drawing/2014/main" id="{F7092526-8765-0D6E-83B6-BF2292C80066}"/>
              </a:ext>
            </a:extLst>
          </p:cNvPr>
          <p:cNvSpPr>
            <a:spLocks noGrp="1"/>
          </p:cNvSpPr>
          <p:nvPr>
            <p:ph type="body" idx="1"/>
          </p:nvPr>
        </p:nvSpPr>
        <p:spPr/>
        <p:txBody>
          <a:bodyPr/>
          <a:lstStyle/>
          <a:p>
            <a:r>
              <a:rPr lang="en-US" dirty="0"/>
              <a:t>Coding</a:t>
            </a:r>
          </a:p>
          <a:p>
            <a:pPr lvl="1"/>
            <a:r>
              <a:rPr lang="en-US" dirty="0"/>
              <a:t>R</a:t>
            </a:r>
          </a:p>
          <a:p>
            <a:pPr lvl="1"/>
            <a:r>
              <a:rPr lang="en-US" dirty="0"/>
              <a:t>Python</a:t>
            </a:r>
          </a:p>
          <a:p>
            <a:r>
              <a:rPr lang="en-US" dirty="0"/>
              <a:t>Mapping/Visualization</a:t>
            </a:r>
          </a:p>
          <a:p>
            <a:pPr lvl="1"/>
            <a:r>
              <a:rPr lang="en-US" dirty="0"/>
              <a:t>Esri ArcGIS online</a:t>
            </a:r>
          </a:p>
          <a:p>
            <a:pPr lvl="1"/>
            <a:r>
              <a:rPr lang="en-US" dirty="0"/>
              <a:t>Esri </a:t>
            </a:r>
            <a:r>
              <a:rPr lang="en-US" dirty="0" err="1"/>
              <a:t>StoryMaps</a:t>
            </a:r>
            <a:endParaRPr lang="en-US" dirty="0"/>
          </a:p>
          <a:p>
            <a:pPr lvl="1"/>
            <a:r>
              <a:rPr lang="en-US" dirty="0"/>
              <a:t>Tableau</a:t>
            </a:r>
          </a:p>
          <a:p>
            <a:r>
              <a:rPr lang="en-US" dirty="0"/>
              <a:t>NextStrain</a:t>
            </a:r>
          </a:p>
          <a:p>
            <a:endParaRPr lang="en-US" dirty="0"/>
          </a:p>
        </p:txBody>
      </p:sp>
    </p:spTree>
    <p:extLst>
      <p:ext uri="{BB962C8B-B14F-4D97-AF65-F5344CB8AC3E}">
        <p14:creationId xmlns:p14="http://schemas.microsoft.com/office/powerpoint/2010/main" val="258886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CC439BD2-6760-BB1D-95F7-5EB5B3B2EF83}"/>
              </a:ext>
            </a:extLst>
          </p:cNvPr>
          <p:cNvPicPr>
            <a:picLocks noChangeAspect="1"/>
          </p:cNvPicPr>
          <p:nvPr/>
        </p:nvPicPr>
        <p:blipFill rotWithShape="1">
          <a:blip r:embed="rId2"/>
          <a:srcRect l="57386" t="7204" r="1554" b="25396"/>
          <a:stretch/>
        </p:blipFill>
        <p:spPr>
          <a:xfrm>
            <a:off x="254800" y="578651"/>
            <a:ext cx="8634399" cy="3986198"/>
          </a:xfrm>
          <a:prstGeom prst="rect">
            <a:avLst/>
          </a:prstGeom>
        </p:spPr>
      </p:pic>
    </p:spTree>
    <p:extLst>
      <p:ext uri="{BB962C8B-B14F-4D97-AF65-F5344CB8AC3E}">
        <p14:creationId xmlns:p14="http://schemas.microsoft.com/office/powerpoint/2010/main" val="1554322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2AD5E3DB-5A28-CEAB-B59B-D58F46AAA411}"/>
              </a:ext>
            </a:extLst>
          </p:cNvPr>
          <p:cNvPicPr>
            <a:picLocks noChangeAspect="1"/>
          </p:cNvPicPr>
          <p:nvPr/>
        </p:nvPicPr>
        <p:blipFill rotWithShape="1">
          <a:blip r:embed="rId2"/>
          <a:srcRect l="57117" t="6787" r="1202" b="25075"/>
          <a:stretch/>
        </p:blipFill>
        <p:spPr>
          <a:xfrm>
            <a:off x="243307" y="519155"/>
            <a:ext cx="8657386" cy="4105189"/>
          </a:xfrm>
          <a:prstGeom prst="rect">
            <a:avLst/>
          </a:prstGeom>
        </p:spPr>
      </p:pic>
      <p:sp>
        <p:nvSpPr>
          <p:cNvPr id="3" name="TextBox 2">
            <a:extLst>
              <a:ext uri="{FF2B5EF4-FFF2-40B4-BE49-F238E27FC236}">
                <a16:creationId xmlns:a16="http://schemas.microsoft.com/office/drawing/2014/main" id="{F6B18CBF-DF67-8BC9-A856-BD6B295EE5B1}"/>
              </a:ext>
            </a:extLst>
          </p:cNvPr>
          <p:cNvSpPr txBox="1"/>
          <p:nvPr/>
        </p:nvSpPr>
        <p:spPr>
          <a:xfrm>
            <a:off x="181233" y="4881947"/>
            <a:ext cx="1330814" cy="307777"/>
          </a:xfrm>
          <a:prstGeom prst="rect">
            <a:avLst/>
          </a:prstGeom>
          <a:noFill/>
        </p:spPr>
        <p:txBody>
          <a:bodyPr wrap="none" rtlCol="0">
            <a:spAutoFit/>
          </a:bodyPr>
          <a:lstStyle/>
          <a:p>
            <a:r>
              <a:rPr lang="en-US" dirty="0"/>
              <a:t>Via NextStrain</a:t>
            </a:r>
          </a:p>
        </p:txBody>
      </p:sp>
    </p:spTree>
    <p:extLst>
      <p:ext uri="{BB962C8B-B14F-4D97-AF65-F5344CB8AC3E}">
        <p14:creationId xmlns:p14="http://schemas.microsoft.com/office/powerpoint/2010/main" val="1827560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4B4CFF7-D127-1CFB-FB75-25746E57831A}"/>
              </a:ext>
            </a:extLst>
          </p:cNvPr>
          <p:cNvPicPr>
            <a:picLocks noChangeAspect="1"/>
          </p:cNvPicPr>
          <p:nvPr/>
        </p:nvPicPr>
        <p:blipFill rotWithShape="1">
          <a:blip r:embed="rId2"/>
          <a:srcRect l="57116" t="6789" r="1172" b="25062"/>
          <a:stretch/>
        </p:blipFill>
        <p:spPr>
          <a:xfrm>
            <a:off x="251253" y="586316"/>
            <a:ext cx="8641493" cy="3970867"/>
          </a:xfrm>
          <a:prstGeom prst="rect">
            <a:avLst/>
          </a:prstGeom>
        </p:spPr>
      </p:pic>
      <p:sp>
        <p:nvSpPr>
          <p:cNvPr id="8" name="TextBox 7">
            <a:extLst>
              <a:ext uri="{FF2B5EF4-FFF2-40B4-BE49-F238E27FC236}">
                <a16:creationId xmlns:a16="http://schemas.microsoft.com/office/drawing/2014/main" id="{8A83BCC6-95F2-53C6-DF64-5E13E5663245}"/>
              </a:ext>
            </a:extLst>
          </p:cNvPr>
          <p:cNvSpPr txBox="1"/>
          <p:nvPr/>
        </p:nvSpPr>
        <p:spPr>
          <a:xfrm>
            <a:off x="181233" y="4881947"/>
            <a:ext cx="1330814" cy="307777"/>
          </a:xfrm>
          <a:prstGeom prst="rect">
            <a:avLst/>
          </a:prstGeom>
          <a:noFill/>
        </p:spPr>
        <p:txBody>
          <a:bodyPr wrap="none" rtlCol="0">
            <a:spAutoFit/>
          </a:bodyPr>
          <a:lstStyle/>
          <a:p>
            <a:r>
              <a:rPr lang="en-US" dirty="0"/>
              <a:t>Via NextStrain</a:t>
            </a:r>
          </a:p>
        </p:txBody>
      </p:sp>
    </p:spTree>
    <p:extLst>
      <p:ext uri="{BB962C8B-B14F-4D97-AF65-F5344CB8AC3E}">
        <p14:creationId xmlns:p14="http://schemas.microsoft.com/office/powerpoint/2010/main" val="1339235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F9F53-91AC-2718-092C-C153B0A35E2A}"/>
              </a:ext>
            </a:extLst>
          </p:cNvPr>
          <p:cNvSpPr>
            <a:spLocks noGrp="1"/>
          </p:cNvSpPr>
          <p:nvPr>
            <p:ph type="title"/>
          </p:nvPr>
        </p:nvSpPr>
        <p:spPr/>
        <p:txBody>
          <a:bodyPr/>
          <a:lstStyle/>
          <a:p>
            <a:r>
              <a:rPr lang="en-US" dirty="0"/>
              <a:t>Distinct Source Events per Country</a:t>
            </a:r>
          </a:p>
        </p:txBody>
      </p:sp>
      <p:sp>
        <p:nvSpPr>
          <p:cNvPr id="3" name="Subtitle 2">
            <a:extLst>
              <a:ext uri="{FF2B5EF4-FFF2-40B4-BE49-F238E27FC236}">
                <a16:creationId xmlns:a16="http://schemas.microsoft.com/office/drawing/2014/main" id="{6068D9E0-B4F4-1C23-128C-2BAF749945F8}"/>
              </a:ext>
            </a:extLst>
          </p:cNvPr>
          <p:cNvSpPr>
            <a:spLocks noGrp="1"/>
          </p:cNvSpPr>
          <p:nvPr>
            <p:ph type="subTitle" idx="1"/>
          </p:nvPr>
        </p:nvSpPr>
        <p:spPr>
          <a:xfrm>
            <a:off x="4651268" y="1414272"/>
            <a:ext cx="3772800" cy="3058581"/>
          </a:xfrm>
        </p:spPr>
        <p:txBody>
          <a:bodyPr/>
          <a:lstStyle/>
          <a:p>
            <a:r>
              <a:rPr lang="en-US" dirty="0"/>
              <a:t>Korea (Rep. of): 19</a:t>
            </a:r>
          </a:p>
          <a:p>
            <a:r>
              <a:rPr lang="en-US" dirty="0"/>
              <a:t>Portugal: 19</a:t>
            </a:r>
          </a:p>
          <a:p>
            <a:r>
              <a:rPr lang="en-US" dirty="0"/>
              <a:t>Norway:15</a:t>
            </a:r>
          </a:p>
          <a:p>
            <a:r>
              <a:rPr lang="en-US" dirty="0"/>
              <a:t>Russia: 15</a:t>
            </a:r>
          </a:p>
          <a:p>
            <a:r>
              <a:rPr lang="en-US" dirty="0"/>
              <a:t>Ireland: 5</a:t>
            </a:r>
          </a:p>
          <a:p>
            <a:r>
              <a:rPr lang="en-US" dirty="0"/>
              <a:t>Faeroe Islands: 1</a:t>
            </a:r>
          </a:p>
          <a:p>
            <a:r>
              <a:rPr lang="en-US" dirty="0"/>
              <a:t>Greenland: 1</a:t>
            </a:r>
          </a:p>
        </p:txBody>
      </p:sp>
      <p:sp>
        <p:nvSpPr>
          <p:cNvPr id="4" name="Subtitle 3">
            <a:extLst>
              <a:ext uri="{FF2B5EF4-FFF2-40B4-BE49-F238E27FC236}">
                <a16:creationId xmlns:a16="http://schemas.microsoft.com/office/drawing/2014/main" id="{23BE9867-A7F2-250A-9620-2BA1DAA76747}"/>
              </a:ext>
            </a:extLst>
          </p:cNvPr>
          <p:cNvSpPr>
            <a:spLocks noGrp="1"/>
          </p:cNvSpPr>
          <p:nvPr>
            <p:ph type="subTitle" idx="2"/>
          </p:nvPr>
        </p:nvSpPr>
        <p:spPr>
          <a:xfrm>
            <a:off x="719932" y="1414272"/>
            <a:ext cx="3772800" cy="3058580"/>
          </a:xfrm>
        </p:spPr>
        <p:txBody>
          <a:bodyPr/>
          <a:lstStyle/>
          <a:p>
            <a:r>
              <a:rPr lang="en-US" dirty="0"/>
              <a:t>France: 350</a:t>
            </a:r>
          </a:p>
          <a:p>
            <a:r>
              <a:rPr lang="en-US" dirty="0"/>
              <a:t>Canada: 258</a:t>
            </a:r>
          </a:p>
          <a:p>
            <a:r>
              <a:rPr lang="en-US" dirty="0"/>
              <a:t>Netherlands: 184</a:t>
            </a:r>
          </a:p>
          <a:p>
            <a:r>
              <a:rPr lang="en-US" dirty="0"/>
              <a:t>United Kingdom:153</a:t>
            </a:r>
          </a:p>
          <a:p>
            <a:r>
              <a:rPr lang="en-US" dirty="0"/>
              <a:t>Japan: 101</a:t>
            </a:r>
          </a:p>
          <a:p>
            <a:r>
              <a:rPr lang="en-US" dirty="0"/>
              <a:t>Spain: 36</a:t>
            </a:r>
          </a:p>
          <a:p>
            <a:r>
              <a:rPr lang="en-US" dirty="0"/>
              <a:t>Denmark: 34</a:t>
            </a:r>
          </a:p>
          <a:p>
            <a:r>
              <a:rPr lang="en-US" dirty="0"/>
              <a:t>Belgium: 26</a:t>
            </a:r>
          </a:p>
          <a:p>
            <a:r>
              <a:rPr lang="en-US" dirty="0"/>
              <a:t>Mexico: 26</a:t>
            </a:r>
          </a:p>
          <a:p>
            <a:endParaRPr lang="en-US" dirty="0"/>
          </a:p>
        </p:txBody>
      </p:sp>
    </p:spTree>
    <p:extLst>
      <p:ext uri="{BB962C8B-B14F-4D97-AF65-F5344CB8AC3E}">
        <p14:creationId xmlns:p14="http://schemas.microsoft.com/office/powerpoint/2010/main" val="87211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 of North American migratory bird flyways ">
            <a:extLst>
              <a:ext uri="{FF2B5EF4-FFF2-40B4-BE49-F238E27FC236}">
                <a16:creationId xmlns:a16="http://schemas.microsoft.com/office/drawing/2014/main" id="{55F50F9B-36FF-8250-F8DB-6D3B83CDC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088" y="249412"/>
            <a:ext cx="6973824" cy="46446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11AD608-FCB1-D413-704A-E387630283D8}"/>
              </a:ext>
            </a:extLst>
          </p:cNvPr>
          <p:cNvSpPr txBox="1"/>
          <p:nvPr/>
        </p:nvSpPr>
        <p:spPr>
          <a:xfrm>
            <a:off x="181233" y="4881947"/>
            <a:ext cx="2733441" cy="307777"/>
          </a:xfrm>
          <a:prstGeom prst="rect">
            <a:avLst/>
          </a:prstGeom>
          <a:noFill/>
        </p:spPr>
        <p:txBody>
          <a:bodyPr wrap="none" rtlCol="0">
            <a:spAutoFit/>
          </a:bodyPr>
          <a:lstStyle/>
          <a:p>
            <a:r>
              <a:rPr lang="en-US" dirty="0"/>
              <a:t>Via American Bird Conservatory</a:t>
            </a:r>
          </a:p>
        </p:txBody>
      </p:sp>
    </p:spTree>
    <p:extLst>
      <p:ext uri="{BB962C8B-B14F-4D97-AF65-F5344CB8AC3E}">
        <p14:creationId xmlns:p14="http://schemas.microsoft.com/office/powerpoint/2010/main" val="4035020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3359F-9641-B986-6976-F73FAC35700A}"/>
              </a:ext>
            </a:extLst>
          </p:cNvPr>
          <p:cNvSpPr>
            <a:spLocks noGrp="1"/>
          </p:cNvSpPr>
          <p:nvPr>
            <p:ph type="title"/>
          </p:nvPr>
        </p:nvSpPr>
        <p:spPr/>
        <p:txBody>
          <a:bodyPr/>
          <a:lstStyle/>
          <a:p>
            <a:r>
              <a:rPr lang="en-US" dirty="0"/>
              <a:t>Introduction to Avian Influenza</a:t>
            </a:r>
          </a:p>
        </p:txBody>
      </p:sp>
      <p:sp>
        <p:nvSpPr>
          <p:cNvPr id="3" name="Text Placeholder 2">
            <a:extLst>
              <a:ext uri="{FF2B5EF4-FFF2-40B4-BE49-F238E27FC236}">
                <a16:creationId xmlns:a16="http://schemas.microsoft.com/office/drawing/2014/main" id="{08FD534D-19B1-BCCB-75EB-96E9C5506BC6}"/>
              </a:ext>
            </a:extLst>
          </p:cNvPr>
          <p:cNvSpPr>
            <a:spLocks noGrp="1"/>
          </p:cNvSpPr>
          <p:nvPr>
            <p:ph type="body" idx="1"/>
          </p:nvPr>
        </p:nvSpPr>
        <p:spPr/>
        <p:txBody>
          <a:bodyPr/>
          <a:lstStyle/>
          <a:p>
            <a:r>
              <a:rPr lang="en-US" dirty="0"/>
              <a:t>HPAI seems to be associated with the adaptation of LPAI to gallinaceous birds. Once infected, the virus has the potential to mutate into HPAI, which has been observed to occur within weeks or years. Waterfowl can then be infected and carry HPAI</a:t>
            </a:r>
            <a:r>
              <a:rPr lang="en-US" baseline="30000" dirty="0"/>
              <a:t>1</a:t>
            </a:r>
            <a:r>
              <a:rPr lang="en-US" dirty="0"/>
              <a:t>.</a:t>
            </a:r>
          </a:p>
          <a:p>
            <a:r>
              <a:rPr lang="en-US" dirty="0"/>
              <a:t>There are no pathognomonic signs for either HPAI or LPAI, so infections must be confirmed by a laboratory test. Molecular criteria has been established by the World Organization for Animal Health (WOAH) based on the protein sequences of the HA proteolytic cleavage site (PCS)</a:t>
            </a:r>
            <a:r>
              <a:rPr lang="en-US" baseline="30000" dirty="0"/>
              <a:t>1</a:t>
            </a:r>
            <a:r>
              <a:rPr lang="en-US" dirty="0"/>
              <a:t>. </a:t>
            </a:r>
          </a:p>
          <a:p>
            <a:r>
              <a:rPr lang="en-US" dirty="0"/>
              <a:t>Prior to the availability of lab tests, manual classification of HPAI involved the disease killing at least 75% of susceptible 4–6-week-old chickens within 10 days of infection. Clinical signs include neurological distress, fever, swollen heads, and hemorrhages in chickens</a:t>
            </a:r>
            <a:r>
              <a:rPr lang="en-US" baseline="30000" dirty="0"/>
              <a:t>1</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4098196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27408-006F-A43B-3FFB-D62A99861860}"/>
              </a:ext>
            </a:extLst>
          </p:cNvPr>
          <p:cNvSpPr>
            <a:spLocks noGrp="1"/>
          </p:cNvSpPr>
          <p:nvPr>
            <p:ph type="title"/>
          </p:nvPr>
        </p:nvSpPr>
        <p:spPr/>
        <p:txBody>
          <a:bodyPr/>
          <a:lstStyle/>
          <a:p>
            <a:r>
              <a:rPr lang="en-US" dirty="0" err="1"/>
              <a:t>DashFluBoard</a:t>
            </a:r>
            <a:r>
              <a:rPr lang="en-US" dirty="0"/>
              <a:t> Webpage</a:t>
            </a:r>
          </a:p>
        </p:txBody>
      </p:sp>
      <p:pic>
        <p:nvPicPr>
          <p:cNvPr id="4" name="Picture 3" descr="A screenshot of a computer&#10;&#10;Description automatically generated">
            <a:extLst>
              <a:ext uri="{FF2B5EF4-FFF2-40B4-BE49-F238E27FC236}">
                <a16:creationId xmlns:a16="http://schemas.microsoft.com/office/drawing/2014/main" id="{B430BBE4-28F6-DD78-6D42-52B23674F0C9}"/>
              </a:ext>
            </a:extLst>
          </p:cNvPr>
          <p:cNvPicPr>
            <a:picLocks noChangeAspect="1"/>
          </p:cNvPicPr>
          <p:nvPr/>
        </p:nvPicPr>
        <p:blipFill>
          <a:blip r:embed="rId3"/>
          <a:stretch>
            <a:fillRect/>
          </a:stretch>
        </p:blipFill>
        <p:spPr>
          <a:xfrm>
            <a:off x="4191000" y="1152564"/>
            <a:ext cx="4597400" cy="3698835"/>
          </a:xfrm>
          <a:prstGeom prst="rect">
            <a:avLst/>
          </a:prstGeom>
        </p:spPr>
      </p:pic>
      <p:sp>
        <p:nvSpPr>
          <p:cNvPr id="6" name="Text Placeholder 2">
            <a:extLst>
              <a:ext uri="{FF2B5EF4-FFF2-40B4-BE49-F238E27FC236}">
                <a16:creationId xmlns:a16="http://schemas.microsoft.com/office/drawing/2014/main" id="{649857C3-1412-E899-6683-1D5772680BDA}"/>
              </a:ext>
            </a:extLst>
          </p:cNvPr>
          <p:cNvSpPr txBox="1">
            <a:spLocks/>
          </p:cNvSpPr>
          <p:nvPr/>
        </p:nvSpPr>
        <p:spPr>
          <a:xfrm>
            <a:off x="720000" y="1215750"/>
            <a:ext cx="3267800" cy="32331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The webpage houses a link to the dashboard, a brief explanation of the tool and how to use it, and links to more information on IAV.</a:t>
            </a:r>
          </a:p>
        </p:txBody>
      </p:sp>
    </p:spTree>
    <p:extLst>
      <p:ext uri="{BB962C8B-B14F-4D97-AF65-F5344CB8AC3E}">
        <p14:creationId xmlns:p14="http://schemas.microsoft.com/office/powerpoint/2010/main" val="3016361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4C7D-C3E0-D93A-E5A8-FB55060A0215}"/>
              </a:ext>
            </a:extLst>
          </p:cNvPr>
          <p:cNvSpPr>
            <a:spLocks noGrp="1"/>
          </p:cNvSpPr>
          <p:nvPr>
            <p:ph type="title"/>
          </p:nvPr>
        </p:nvSpPr>
        <p:spPr/>
        <p:txBody>
          <a:bodyPr/>
          <a:lstStyle/>
          <a:p>
            <a:r>
              <a:rPr lang="en-US" dirty="0"/>
              <a:t>Current Risk</a:t>
            </a:r>
          </a:p>
        </p:txBody>
      </p:sp>
      <p:sp>
        <p:nvSpPr>
          <p:cNvPr id="3" name="Text Placeholder 2">
            <a:extLst>
              <a:ext uri="{FF2B5EF4-FFF2-40B4-BE49-F238E27FC236}">
                <a16:creationId xmlns:a16="http://schemas.microsoft.com/office/drawing/2014/main" id="{645179D0-0FEA-AB0A-5C0F-F0A4EFC10FEC}"/>
              </a:ext>
            </a:extLst>
          </p:cNvPr>
          <p:cNvSpPr>
            <a:spLocks noGrp="1"/>
          </p:cNvSpPr>
          <p:nvPr>
            <p:ph type="body" idx="1"/>
          </p:nvPr>
        </p:nvSpPr>
        <p:spPr/>
        <p:txBody>
          <a:bodyPr/>
          <a:lstStyle/>
          <a:p>
            <a:r>
              <a:rPr lang="en-US" dirty="0"/>
              <a:t>The most recent pandemic began in 2021</a:t>
            </a:r>
            <a:r>
              <a:rPr lang="en-US" baseline="30000" dirty="0"/>
              <a:t>3</a:t>
            </a:r>
            <a:r>
              <a:rPr lang="en-US" dirty="0"/>
              <a:t>.</a:t>
            </a:r>
          </a:p>
          <a:p>
            <a:r>
              <a:rPr lang="en-US" dirty="0"/>
              <a:t>In October 2023, HPAI was detected in Antarctica for the first time</a:t>
            </a:r>
            <a:r>
              <a:rPr lang="en-US" baseline="30000" dirty="0"/>
              <a:t>4</a:t>
            </a:r>
            <a:r>
              <a:rPr lang="en-US" dirty="0"/>
              <a:t>.</a:t>
            </a:r>
          </a:p>
          <a:p>
            <a:r>
              <a:rPr lang="en-US" dirty="0"/>
              <a:t>On May 15, 2024, the first report of clade 2.3.4.4b virus exhibiting direct contact and airborne transmissibility in ferrets was published</a:t>
            </a:r>
            <a:r>
              <a:rPr lang="en-US" baseline="30000" dirty="0"/>
              <a:t>5</a:t>
            </a:r>
            <a:r>
              <a:rPr lang="en-US" dirty="0"/>
              <a:t>.</a:t>
            </a:r>
          </a:p>
          <a:p>
            <a:r>
              <a:rPr lang="en-US" dirty="0"/>
              <a:t>On May 30, a third human case of HPAI related to a multi-state outbreak of HPAI in dairy cattle was reported. This brings the total number of human cases in the US since 2022 to 4</a:t>
            </a:r>
            <a:r>
              <a:rPr lang="en-US" baseline="30000" dirty="0"/>
              <a:t>6</a:t>
            </a:r>
            <a:r>
              <a:rPr lang="en-US" dirty="0"/>
              <a:t>. </a:t>
            </a:r>
          </a:p>
          <a:p>
            <a:r>
              <a:rPr lang="en-US" dirty="0"/>
              <a:t>The US has the highest number of cases in mammals worldwide</a:t>
            </a:r>
            <a:r>
              <a:rPr lang="en-US" baseline="30000" dirty="0"/>
              <a:t>7</a:t>
            </a:r>
            <a:r>
              <a:rPr lang="en-US" dirty="0"/>
              <a:t>.</a:t>
            </a:r>
          </a:p>
          <a:p>
            <a:r>
              <a:rPr lang="en-US" dirty="0"/>
              <a:t>While there have been projects identifying pathways of disease entrance into the EU, the same has not been done for the US</a:t>
            </a:r>
            <a:r>
              <a:rPr lang="en-US" baseline="30000" dirty="0"/>
              <a:t>8</a:t>
            </a:r>
            <a:r>
              <a:rPr lang="en-US" dirty="0"/>
              <a:t>.</a:t>
            </a:r>
          </a:p>
        </p:txBody>
      </p:sp>
    </p:spTree>
    <p:extLst>
      <p:ext uri="{BB962C8B-B14F-4D97-AF65-F5344CB8AC3E}">
        <p14:creationId xmlns:p14="http://schemas.microsoft.com/office/powerpoint/2010/main" val="2449794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35BE8-0CAD-2B57-1CBE-F847B48A281B}"/>
              </a:ext>
            </a:extLst>
          </p:cNvPr>
          <p:cNvSpPr>
            <a:spLocks noGrp="1"/>
          </p:cNvSpPr>
          <p:nvPr>
            <p:ph type="title"/>
          </p:nvPr>
        </p:nvSpPr>
        <p:spPr/>
        <p:txBody>
          <a:bodyPr/>
          <a:lstStyle/>
          <a:p>
            <a:r>
              <a:rPr lang="en-US" dirty="0"/>
              <a:t>Project Goal</a:t>
            </a:r>
          </a:p>
        </p:txBody>
      </p:sp>
      <p:sp>
        <p:nvSpPr>
          <p:cNvPr id="3" name="Subtitle 2">
            <a:extLst>
              <a:ext uri="{FF2B5EF4-FFF2-40B4-BE49-F238E27FC236}">
                <a16:creationId xmlns:a16="http://schemas.microsoft.com/office/drawing/2014/main" id="{05555D8B-11C8-13FF-630C-D2EF70082EDF}"/>
              </a:ext>
            </a:extLst>
          </p:cNvPr>
          <p:cNvSpPr>
            <a:spLocks noGrp="1"/>
          </p:cNvSpPr>
          <p:nvPr>
            <p:ph type="subTitle" idx="1"/>
          </p:nvPr>
        </p:nvSpPr>
        <p:spPr/>
        <p:txBody>
          <a:bodyPr/>
          <a:lstStyle/>
          <a:p>
            <a:pPr indent="0" rtl="1"/>
            <a:r>
              <a:rPr lang="en-US" dirty="0"/>
              <a:t>Identify potential sources of disease introduction into each US state &amp; find locations that can be used as ‘warning alarms’ for HPAI outbreaks in the US.</a:t>
            </a:r>
          </a:p>
        </p:txBody>
      </p:sp>
    </p:spTree>
    <p:extLst>
      <p:ext uri="{BB962C8B-B14F-4D97-AF65-F5344CB8AC3E}">
        <p14:creationId xmlns:p14="http://schemas.microsoft.com/office/powerpoint/2010/main" val="3061328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08394-47D1-0412-EFBF-E7A07C3BCE3A}"/>
              </a:ext>
            </a:extLst>
          </p:cNvPr>
          <p:cNvSpPr>
            <a:spLocks noGrp="1"/>
          </p:cNvSpPr>
          <p:nvPr>
            <p:ph type="title"/>
          </p:nvPr>
        </p:nvSpPr>
        <p:spPr>
          <a:xfrm>
            <a:off x="1216475" y="1977150"/>
            <a:ext cx="5067600" cy="1753602"/>
          </a:xfrm>
        </p:spPr>
        <p:txBody>
          <a:bodyPr/>
          <a:lstStyle/>
          <a:p>
            <a:r>
              <a:rPr lang="en-US" dirty="0"/>
              <a:t>Identifying Monitoring Locations</a:t>
            </a:r>
          </a:p>
        </p:txBody>
      </p:sp>
    </p:spTree>
    <p:extLst>
      <p:ext uri="{BB962C8B-B14F-4D97-AF65-F5344CB8AC3E}">
        <p14:creationId xmlns:p14="http://schemas.microsoft.com/office/powerpoint/2010/main" val="513165279"/>
      </p:ext>
    </p:extLst>
  </p:cSld>
  <p:clrMapOvr>
    <a:masterClrMapping/>
  </p:clrMapOvr>
</p:sld>
</file>

<file path=ppt/theme/theme1.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1576</TotalTime>
  <Words>2723</Words>
  <Application>Microsoft Office PowerPoint</Application>
  <PresentationFormat>On-screen Show (16:9)</PresentationFormat>
  <Paragraphs>233</Paragraphs>
  <Slides>36</Slides>
  <Notes>28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6" baseType="lpstr">
      <vt:lpstr>Helvetica Neue</vt:lpstr>
      <vt:lpstr>Tableau Book</vt:lpstr>
      <vt:lpstr>Hanken Grotesk</vt:lpstr>
      <vt:lpstr>Lato</vt:lpstr>
      <vt:lpstr>Calibri</vt:lpstr>
      <vt:lpstr>Arial</vt:lpstr>
      <vt:lpstr>HK Grotesk</vt:lpstr>
      <vt:lpstr>Figtree Black</vt:lpstr>
      <vt:lpstr>Elegant Black &amp; White Thesis Defense by Slidesgo</vt:lpstr>
      <vt:lpstr>Microsoft Excel Worksheet</vt:lpstr>
      <vt:lpstr>HPAI Monitoring Capstone Defense</vt:lpstr>
      <vt:lpstr>Introduction to Avian Influenza</vt:lpstr>
      <vt:lpstr>PowerPoint Presentation</vt:lpstr>
      <vt:lpstr>PowerPoint Presentation</vt:lpstr>
      <vt:lpstr>Introduction to Avian Influenza</vt:lpstr>
      <vt:lpstr>DashFluBoard Webpage</vt:lpstr>
      <vt:lpstr>Current Risk</vt:lpstr>
      <vt:lpstr>Project Goal</vt:lpstr>
      <vt:lpstr>Identifying Monitoring Locations</vt:lpstr>
      <vt:lpstr>Methodology</vt:lpstr>
      <vt:lpstr>PowerPoint Presentation</vt:lpstr>
      <vt:lpstr>Methodology</vt:lpstr>
      <vt:lpstr>PowerPoint Presentation</vt:lpstr>
      <vt:lpstr>PowerPoint Presentation</vt:lpstr>
      <vt:lpstr>PowerPoint Presentation</vt:lpstr>
      <vt:lpstr>Using the list of candidate sources, a weighted K-means algorithm was used to generate centroids, which were then used to identify potential monitoring locations.</vt:lpstr>
      <vt:lpstr>PowerPoint Presentation</vt:lpstr>
      <vt:lpstr>PowerPoint Presentation</vt:lpstr>
      <vt:lpstr>PowerPoint Presentation</vt:lpstr>
      <vt:lpstr>Methodology</vt:lpstr>
      <vt:lpstr>PowerPoint Presentation</vt:lpstr>
      <vt:lpstr>Results</vt:lpstr>
      <vt:lpstr>Results Analysis</vt:lpstr>
      <vt:lpstr>PowerPoint Presentation</vt:lpstr>
      <vt:lpstr>PowerPoint Presentation</vt:lpstr>
      <vt:lpstr>Discussion</vt:lpstr>
      <vt:lpstr>Thank You for Listening</vt:lpstr>
      <vt:lpstr>References</vt:lpstr>
      <vt:lpstr>Major Takeaways</vt:lpstr>
      <vt:lpstr>PowerPoint Presentation</vt:lpstr>
      <vt:lpstr>Total Country Connections (Top 6)</vt:lpstr>
      <vt:lpstr>Tools Used</vt:lpstr>
      <vt:lpstr>PowerPoint Presentation</vt:lpstr>
      <vt:lpstr>PowerPoint Presentation</vt:lpstr>
      <vt:lpstr>PowerPoint Presentation</vt:lpstr>
      <vt:lpstr>Distinct Source Events per Country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Elegant Black and White Thesis Defense</dc:title>
  <dc:creator>Kath</dc:creator>
  <cp:lastModifiedBy>Kathryn C Fillman</cp:lastModifiedBy>
  <cp:revision>13</cp:revision>
  <dcterms:modified xsi:type="dcterms:W3CDTF">2024-06-04T15:26:05Z</dcterms:modified>
</cp:coreProperties>
</file>